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92" r:id="rId3"/>
    <p:sldId id="301" r:id="rId4"/>
    <p:sldId id="300" r:id="rId5"/>
    <p:sldId id="281" r:id="rId6"/>
    <p:sldId id="280" r:id="rId7"/>
    <p:sldId id="278" r:id="rId8"/>
    <p:sldId id="261" r:id="rId9"/>
    <p:sldId id="282" r:id="rId10"/>
    <p:sldId id="284" r:id="rId11"/>
    <p:sldId id="285" r:id="rId12"/>
    <p:sldId id="288" r:id="rId13"/>
    <p:sldId id="286" r:id="rId14"/>
    <p:sldId id="289" r:id="rId15"/>
    <p:sldId id="287" r:id="rId16"/>
    <p:sldId id="294" r:id="rId17"/>
    <p:sldId id="298" r:id="rId18"/>
    <p:sldId id="299" r:id="rId19"/>
    <p:sldId id="290" r:id="rId20"/>
    <p:sldId id="291" r:id="rId2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021EA-1340-4C6A-B3D3-3B964D8AA2E4}" type="doc">
      <dgm:prSet loTypeId="urn:microsoft.com/office/officeart/2005/8/layout/hierarchy1" loCatId="hierarchy" qsTypeId="urn:microsoft.com/office/officeart/2005/8/quickstyle/simple3" qsCatId="simple" csTypeId="urn:microsoft.com/office/officeart/2005/8/colors/colorful2" csCatId="colorful"/>
      <dgm:spPr/>
      <dgm:t>
        <a:bodyPr/>
        <a:lstStyle/>
        <a:p>
          <a:endParaRPr lang="en-US"/>
        </a:p>
      </dgm:t>
    </dgm:pt>
    <dgm:pt modelId="{44A51CDD-D9C5-403F-A0D9-8AF234CB4BAE}">
      <dgm:prSet/>
      <dgm:spPr/>
      <dgm:t>
        <a:bodyPr/>
        <a:lstStyle/>
        <a:p>
          <a:r>
            <a:rPr lang="en-GB"/>
            <a:t>A child’s personal play history is one of the best indicators of their lifelong health and wellbeing. </a:t>
          </a:r>
          <a:endParaRPr lang="en-US"/>
        </a:p>
      </dgm:t>
    </dgm:pt>
    <dgm:pt modelId="{E2FDDC7F-4F21-497B-8506-466078DBFD32}" type="parTrans" cxnId="{7A6EAFAF-FA60-4B64-8B1C-CD1C584228A0}">
      <dgm:prSet/>
      <dgm:spPr/>
      <dgm:t>
        <a:bodyPr/>
        <a:lstStyle/>
        <a:p>
          <a:endParaRPr lang="en-US"/>
        </a:p>
      </dgm:t>
    </dgm:pt>
    <dgm:pt modelId="{CDBA2452-FB98-4270-A08B-CCCA9EB08884}" type="sibTrans" cxnId="{7A6EAFAF-FA60-4B64-8B1C-CD1C584228A0}">
      <dgm:prSet/>
      <dgm:spPr/>
      <dgm:t>
        <a:bodyPr/>
        <a:lstStyle/>
        <a:p>
          <a:endParaRPr lang="en-US"/>
        </a:p>
      </dgm:t>
    </dgm:pt>
    <dgm:pt modelId="{EDA9E131-BEDF-4ADF-B999-854DC58212E7}">
      <dgm:prSet/>
      <dgm:spPr/>
      <dgm:t>
        <a:bodyPr/>
        <a:lstStyle/>
        <a:p>
          <a:r>
            <a:rPr lang="en-GB"/>
            <a:t>Like sleep and nutrition, play is a fundamental factor in keeping us fit and well</a:t>
          </a:r>
          <a:endParaRPr lang="en-US"/>
        </a:p>
      </dgm:t>
    </dgm:pt>
    <dgm:pt modelId="{AE572D50-FD70-4CEE-AACB-8E85BC8DCE87}" type="parTrans" cxnId="{EE11D071-845A-4426-99A3-8A10CDEF136A}">
      <dgm:prSet/>
      <dgm:spPr/>
      <dgm:t>
        <a:bodyPr/>
        <a:lstStyle/>
        <a:p>
          <a:endParaRPr lang="en-US"/>
        </a:p>
      </dgm:t>
    </dgm:pt>
    <dgm:pt modelId="{D6E9312B-6DA2-4EE6-AA63-4C92AD1BA1F4}" type="sibTrans" cxnId="{EE11D071-845A-4426-99A3-8A10CDEF136A}">
      <dgm:prSet/>
      <dgm:spPr/>
      <dgm:t>
        <a:bodyPr/>
        <a:lstStyle/>
        <a:p>
          <a:endParaRPr lang="en-US"/>
        </a:p>
      </dgm:t>
    </dgm:pt>
    <dgm:pt modelId="{F1951159-07D0-488F-B1A7-B808F9EF3D38}" type="pres">
      <dgm:prSet presAssocID="{29F021EA-1340-4C6A-B3D3-3B964D8AA2E4}" presName="hierChild1" presStyleCnt="0">
        <dgm:presLayoutVars>
          <dgm:chPref val="1"/>
          <dgm:dir/>
          <dgm:animOne val="branch"/>
          <dgm:animLvl val="lvl"/>
          <dgm:resizeHandles/>
        </dgm:presLayoutVars>
      </dgm:prSet>
      <dgm:spPr/>
    </dgm:pt>
    <dgm:pt modelId="{03983908-2E02-401C-9104-81BDCAD18C22}" type="pres">
      <dgm:prSet presAssocID="{44A51CDD-D9C5-403F-A0D9-8AF234CB4BAE}" presName="hierRoot1" presStyleCnt="0"/>
      <dgm:spPr/>
    </dgm:pt>
    <dgm:pt modelId="{1CFD0F9D-AAAA-4547-8295-1038605D4B4D}" type="pres">
      <dgm:prSet presAssocID="{44A51CDD-D9C5-403F-A0D9-8AF234CB4BAE}" presName="composite" presStyleCnt="0"/>
      <dgm:spPr/>
    </dgm:pt>
    <dgm:pt modelId="{41E1399E-F7C5-4F7B-92C5-0C0C1721A7C2}" type="pres">
      <dgm:prSet presAssocID="{44A51CDD-D9C5-403F-A0D9-8AF234CB4BAE}" presName="background" presStyleLbl="node0" presStyleIdx="0" presStyleCnt="2"/>
      <dgm:spPr/>
    </dgm:pt>
    <dgm:pt modelId="{9D62CE0E-512D-4654-AF0F-7B310D523325}" type="pres">
      <dgm:prSet presAssocID="{44A51CDD-D9C5-403F-A0D9-8AF234CB4BAE}" presName="text" presStyleLbl="fgAcc0" presStyleIdx="0" presStyleCnt="2">
        <dgm:presLayoutVars>
          <dgm:chPref val="3"/>
        </dgm:presLayoutVars>
      </dgm:prSet>
      <dgm:spPr/>
    </dgm:pt>
    <dgm:pt modelId="{92552FB7-64EF-4824-85C5-4A66A0E0A269}" type="pres">
      <dgm:prSet presAssocID="{44A51CDD-D9C5-403F-A0D9-8AF234CB4BAE}" presName="hierChild2" presStyleCnt="0"/>
      <dgm:spPr/>
    </dgm:pt>
    <dgm:pt modelId="{129DCBD6-7CB2-4824-A8FA-A37B018CBF30}" type="pres">
      <dgm:prSet presAssocID="{EDA9E131-BEDF-4ADF-B999-854DC58212E7}" presName="hierRoot1" presStyleCnt="0"/>
      <dgm:spPr/>
    </dgm:pt>
    <dgm:pt modelId="{75E4058D-76E6-4AD8-8F5A-FE43D629DEF8}" type="pres">
      <dgm:prSet presAssocID="{EDA9E131-BEDF-4ADF-B999-854DC58212E7}" presName="composite" presStyleCnt="0"/>
      <dgm:spPr/>
    </dgm:pt>
    <dgm:pt modelId="{FEA93E84-342C-4595-AFEE-C96B568646D7}" type="pres">
      <dgm:prSet presAssocID="{EDA9E131-BEDF-4ADF-B999-854DC58212E7}" presName="background" presStyleLbl="node0" presStyleIdx="1" presStyleCnt="2"/>
      <dgm:spPr/>
    </dgm:pt>
    <dgm:pt modelId="{FE74A9F2-3CAD-41BC-9F0B-EE7FE93D6DBD}" type="pres">
      <dgm:prSet presAssocID="{EDA9E131-BEDF-4ADF-B999-854DC58212E7}" presName="text" presStyleLbl="fgAcc0" presStyleIdx="1" presStyleCnt="2">
        <dgm:presLayoutVars>
          <dgm:chPref val="3"/>
        </dgm:presLayoutVars>
      </dgm:prSet>
      <dgm:spPr/>
    </dgm:pt>
    <dgm:pt modelId="{866C5C66-3264-4647-891F-4A61E674F9A1}" type="pres">
      <dgm:prSet presAssocID="{EDA9E131-BEDF-4ADF-B999-854DC58212E7}" presName="hierChild2" presStyleCnt="0"/>
      <dgm:spPr/>
    </dgm:pt>
  </dgm:ptLst>
  <dgm:cxnLst>
    <dgm:cxn modelId="{EE11D071-845A-4426-99A3-8A10CDEF136A}" srcId="{29F021EA-1340-4C6A-B3D3-3B964D8AA2E4}" destId="{EDA9E131-BEDF-4ADF-B999-854DC58212E7}" srcOrd="1" destOrd="0" parTransId="{AE572D50-FD70-4CEE-AACB-8E85BC8DCE87}" sibTransId="{D6E9312B-6DA2-4EE6-AA63-4C92AD1BA1F4}"/>
    <dgm:cxn modelId="{CB7DCA76-BBC4-44D5-B412-130EE9FCD674}" type="presOf" srcId="{29F021EA-1340-4C6A-B3D3-3B964D8AA2E4}" destId="{F1951159-07D0-488F-B1A7-B808F9EF3D38}" srcOrd="0" destOrd="0" presId="urn:microsoft.com/office/officeart/2005/8/layout/hierarchy1"/>
    <dgm:cxn modelId="{7A6EAFAF-FA60-4B64-8B1C-CD1C584228A0}" srcId="{29F021EA-1340-4C6A-B3D3-3B964D8AA2E4}" destId="{44A51CDD-D9C5-403F-A0D9-8AF234CB4BAE}" srcOrd="0" destOrd="0" parTransId="{E2FDDC7F-4F21-497B-8506-466078DBFD32}" sibTransId="{CDBA2452-FB98-4270-A08B-CCCA9EB08884}"/>
    <dgm:cxn modelId="{B6E2B4CA-DD27-476E-8949-F1BF2898D56E}" type="presOf" srcId="{EDA9E131-BEDF-4ADF-B999-854DC58212E7}" destId="{FE74A9F2-3CAD-41BC-9F0B-EE7FE93D6DBD}" srcOrd="0" destOrd="0" presId="urn:microsoft.com/office/officeart/2005/8/layout/hierarchy1"/>
    <dgm:cxn modelId="{CAD05ED3-E3CB-405A-85DD-0A5524D171E4}" type="presOf" srcId="{44A51CDD-D9C5-403F-A0D9-8AF234CB4BAE}" destId="{9D62CE0E-512D-4654-AF0F-7B310D523325}" srcOrd="0" destOrd="0" presId="urn:microsoft.com/office/officeart/2005/8/layout/hierarchy1"/>
    <dgm:cxn modelId="{7E9D876A-8968-4401-A3C9-EB07501B44C4}" type="presParOf" srcId="{F1951159-07D0-488F-B1A7-B808F9EF3D38}" destId="{03983908-2E02-401C-9104-81BDCAD18C22}" srcOrd="0" destOrd="0" presId="urn:microsoft.com/office/officeart/2005/8/layout/hierarchy1"/>
    <dgm:cxn modelId="{D3EDCAAB-C689-483B-B2A3-2E7F73CD4497}" type="presParOf" srcId="{03983908-2E02-401C-9104-81BDCAD18C22}" destId="{1CFD0F9D-AAAA-4547-8295-1038605D4B4D}" srcOrd="0" destOrd="0" presId="urn:microsoft.com/office/officeart/2005/8/layout/hierarchy1"/>
    <dgm:cxn modelId="{0E96DF31-BB80-45B3-B07B-EF0DC3683121}" type="presParOf" srcId="{1CFD0F9D-AAAA-4547-8295-1038605D4B4D}" destId="{41E1399E-F7C5-4F7B-92C5-0C0C1721A7C2}" srcOrd="0" destOrd="0" presId="urn:microsoft.com/office/officeart/2005/8/layout/hierarchy1"/>
    <dgm:cxn modelId="{560CEBC0-4FB4-48D6-9037-E92AAE2839AD}" type="presParOf" srcId="{1CFD0F9D-AAAA-4547-8295-1038605D4B4D}" destId="{9D62CE0E-512D-4654-AF0F-7B310D523325}" srcOrd="1" destOrd="0" presId="urn:microsoft.com/office/officeart/2005/8/layout/hierarchy1"/>
    <dgm:cxn modelId="{F1D11711-439C-4A38-B236-12F3F7D6439F}" type="presParOf" srcId="{03983908-2E02-401C-9104-81BDCAD18C22}" destId="{92552FB7-64EF-4824-85C5-4A66A0E0A269}" srcOrd="1" destOrd="0" presId="urn:microsoft.com/office/officeart/2005/8/layout/hierarchy1"/>
    <dgm:cxn modelId="{D04D9A0E-375A-494F-802D-3B55D7536809}" type="presParOf" srcId="{F1951159-07D0-488F-B1A7-B808F9EF3D38}" destId="{129DCBD6-7CB2-4824-A8FA-A37B018CBF30}" srcOrd="1" destOrd="0" presId="urn:microsoft.com/office/officeart/2005/8/layout/hierarchy1"/>
    <dgm:cxn modelId="{07A927F5-0AAE-440E-9D67-B401DC9C7091}" type="presParOf" srcId="{129DCBD6-7CB2-4824-A8FA-A37B018CBF30}" destId="{75E4058D-76E6-4AD8-8F5A-FE43D629DEF8}" srcOrd="0" destOrd="0" presId="urn:microsoft.com/office/officeart/2005/8/layout/hierarchy1"/>
    <dgm:cxn modelId="{2F5FA0CA-0363-4D3F-A6CA-78714207F4D6}" type="presParOf" srcId="{75E4058D-76E6-4AD8-8F5A-FE43D629DEF8}" destId="{FEA93E84-342C-4595-AFEE-C96B568646D7}" srcOrd="0" destOrd="0" presId="urn:microsoft.com/office/officeart/2005/8/layout/hierarchy1"/>
    <dgm:cxn modelId="{C91BC5AC-8E57-4102-811B-D7E1FA50BB19}" type="presParOf" srcId="{75E4058D-76E6-4AD8-8F5A-FE43D629DEF8}" destId="{FE74A9F2-3CAD-41BC-9F0B-EE7FE93D6DBD}" srcOrd="1" destOrd="0" presId="urn:microsoft.com/office/officeart/2005/8/layout/hierarchy1"/>
    <dgm:cxn modelId="{F289A9E3-8FC1-44F4-981D-B8A49979CDB0}" type="presParOf" srcId="{129DCBD6-7CB2-4824-A8FA-A37B018CBF30}" destId="{866C5C66-3264-4647-891F-4A61E674F9A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288B7-8CBD-4CE4-8B4B-ABBCBA9A3D4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872BB49C-F6AF-4850-96E3-EF9A1BEA7AA5}">
      <dgm:prSet/>
      <dgm:spPr/>
      <dgm:t>
        <a:bodyPr/>
        <a:lstStyle/>
        <a:p>
          <a:r>
            <a:rPr lang="en-GB" dirty="0"/>
            <a:t>Play is PHYSICALLY ACTIVE</a:t>
          </a:r>
          <a:endParaRPr lang="en-US" dirty="0"/>
        </a:p>
      </dgm:t>
    </dgm:pt>
    <dgm:pt modelId="{436D3999-4485-442E-ABA8-E77DE31AAFE1}" type="parTrans" cxnId="{613BCC2A-4B66-42C6-9101-1946DC7F7E61}">
      <dgm:prSet/>
      <dgm:spPr/>
      <dgm:t>
        <a:bodyPr/>
        <a:lstStyle/>
        <a:p>
          <a:endParaRPr lang="en-US"/>
        </a:p>
      </dgm:t>
    </dgm:pt>
    <dgm:pt modelId="{8482E989-D0A1-48C4-A3CE-9C6C96798231}" type="sibTrans" cxnId="{613BCC2A-4B66-42C6-9101-1946DC7F7E61}">
      <dgm:prSet/>
      <dgm:spPr/>
      <dgm:t>
        <a:bodyPr/>
        <a:lstStyle/>
        <a:p>
          <a:endParaRPr lang="en-US"/>
        </a:p>
      </dgm:t>
    </dgm:pt>
    <dgm:pt modelId="{6363D745-B615-4DF9-BE53-EBB2553B1503}">
      <dgm:prSet/>
      <dgm:spPr/>
      <dgm:t>
        <a:bodyPr/>
        <a:lstStyle/>
        <a:p>
          <a:r>
            <a:rPr lang="en-GB" dirty="0"/>
            <a:t>Play is MENTAL CAPITAL</a:t>
          </a:r>
          <a:endParaRPr lang="en-US" dirty="0"/>
        </a:p>
      </dgm:t>
    </dgm:pt>
    <dgm:pt modelId="{1E5F04FC-A01B-4082-8FA2-C482EB228675}" type="parTrans" cxnId="{6AD44D4A-059F-4AD3-960C-E7813D65BB4E}">
      <dgm:prSet/>
      <dgm:spPr/>
      <dgm:t>
        <a:bodyPr/>
        <a:lstStyle/>
        <a:p>
          <a:endParaRPr lang="en-US"/>
        </a:p>
      </dgm:t>
    </dgm:pt>
    <dgm:pt modelId="{0CA11767-4ED0-4A9A-918F-8AA036A34A2E}" type="sibTrans" cxnId="{6AD44D4A-059F-4AD3-960C-E7813D65BB4E}">
      <dgm:prSet/>
      <dgm:spPr/>
      <dgm:t>
        <a:bodyPr/>
        <a:lstStyle/>
        <a:p>
          <a:endParaRPr lang="en-US"/>
        </a:p>
      </dgm:t>
    </dgm:pt>
    <dgm:pt modelId="{A3A6F913-1B2C-44AA-BB26-D20A772BCA06}">
      <dgm:prSet/>
      <dgm:spPr/>
      <dgm:t>
        <a:bodyPr/>
        <a:lstStyle/>
        <a:p>
          <a:r>
            <a:rPr lang="en-GB" dirty="0"/>
            <a:t>Play is SELF-EXPRESSION</a:t>
          </a:r>
          <a:endParaRPr lang="en-US" dirty="0"/>
        </a:p>
      </dgm:t>
    </dgm:pt>
    <dgm:pt modelId="{A7CF5E13-B5F3-46DA-99D6-9D2CA0EC9077}" type="parTrans" cxnId="{865DC1E7-D4FC-4FC7-864A-2B07382841A0}">
      <dgm:prSet/>
      <dgm:spPr/>
      <dgm:t>
        <a:bodyPr/>
        <a:lstStyle/>
        <a:p>
          <a:endParaRPr lang="en-US"/>
        </a:p>
      </dgm:t>
    </dgm:pt>
    <dgm:pt modelId="{D49884D7-3E2B-4940-A998-222EA2DA9434}" type="sibTrans" cxnId="{865DC1E7-D4FC-4FC7-864A-2B07382841A0}">
      <dgm:prSet/>
      <dgm:spPr/>
      <dgm:t>
        <a:bodyPr/>
        <a:lstStyle/>
        <a:p>
          <a:endParaRPr lang="en-US"/>
        </a:p>
      </dgm:t>
    </dgm:pt>
    <dgm:pt modelId="{9FC8094B-06A5-477B-94E4-0FB004375225}">
      <dgm:prSet/>
      <dgm:spPr/>
      <dgm:t>
        <a:bodyPr/>
        <a:lstStyle/>
        <a:p>
          <a:r>
            <a:rPr lang="en-GB" dirty="0"/>
            <a:t>Play is EMPATHY</a:t>
          </a:r>
          <a:endParaRPr lang="en-US" dirty="0"/>
        </a:p>
      </dgm:t>
    </dgm:pt>
    <dgm:pt modelId="{788281B8-E351-4C97-B9C5-D673B59F9117}" type="parTrans" cxnId="{9A16AFD8-AD21-48F7-A1A0-651A32BF6486}">
      <dgm:prSet/>
      <dgm:spPr/>
      <dgm:t>
        <a:bodyPr/>
        <a:lstStyle/>
        <a:p>
          <a:endParaRPr lang="en-US"/>
        </a:p>
      </dgm:t>
    </dgm:pt>
    <dgm:pt modelId="{B0AA0D0B-A7C1-4725-AB44-7DD9F5EC0E75}" type="sibTrans" cxnId="{9A16AFD8-AD21-48F7-A1A0-651A32BF6486}">
      <dgm:prSet/>
      <dgm:spPr/>
      <dgm:t>
        <a:bodyPr/>
        <a:lstStyle/>
        <a:p>
          <a:endParaRPr lang="en-US"/>
        </a:p>
      </dgm:t>
    </dgm:pt>
    <dgm:pt modelId="{3F937C66-7002-4A05-8597-69B19DA1C555}">
      <dgm:prSet/>
      <dgm:spPr/>
      <dgm:t>
        <a:bodyPr/>
        <a:lstStyle/>
        <a:p>
          <a:r>
            <a:rPr lang="en-GB" dirty="0"/>
            <a:t>Play is ADAPTIVE RESILIENCE</a:t>
          </a:r>
          <a:endParaRPr lang="en-US" dirty="0"/>
        </a:p>
      </dgm:t>
    </dgm:pt>
    <dgm:pt modelId="{76369039-737F-4C12-88DA-F55EDAB6C97D}" type="parTrans" cxnId="{CEBC0216-F855-4635-9592-8C5835941451}">
      <dgm:prSet/>
      <dgm:spPr/>
      <dgm:t>
        <a:bodyPr/>
        <a:lstStyle/>
        <a:p>
          <a:endParaRPr lang="en-US"/>
        </a:p>
      </dgm:t>
    </dgm:pt>
    <dgm:pt modelId="{274933A3-2378-4E98-B0B0-3AA26D85F7FC}" type="sibTrans" cxnId="{CEBC0216-F855-4635-9592-8C5835941451}">
      <dgm:prSet/>
      <dgm:spPr/>
      <dgm:t>
        <a:bodyPr/>
        <a:lstStyle/>
        <a:p>
          <a:endParaRPr lang="en-US"/>
        </a:p>
      </dgm:t>
    </dgm:pt>
    <dgm:pt modelId="{DF37CC78-475D-48D9-A91F-5D1D41EC486C}">
      <dgm:prSet/>
      <dgm:spPr/>
      <dgm:t>
        <a:bodyPr/>
        <a:lstStyle/>
        <a:p>
          <a:r>
            <a:rPr lang="en-GB" dirty="0"/>
            <a:t>Play is a UNIVERSAL RIGHT</a:t>
          </a:r>
          <a:endParaRPr lang="en-US" dirty="0"/>
        </a:p>
      </dgm:t>
    </dgm:pt>
    <dgm:pt modelId="{3C3FE417-C947-42A2-B4A9-DD9214C714E2}" type="parTrans" cxnId="{10A3C693-4759-47FB-8462-25ECCC85F72C}">
      <dgm:prSet/>
      <dgm:spPr/>
      <dgm:t>
        <a:bodyPr/>
        <a:lstStyle/>
        <a:p>
          <a:endParaRPr lang="en-US"/>
        </a:p>
      </dgm:t>
    </dgm:pt>
    <dgm:pt modelId="{B7674CAF-5E7E-460E-BF79-8013C1A69443}" type="sibTrans" cxnId="{10A3C693-4759-47FB-8462-25ECCC85F72C}">
      <dgm:prSet/>
      <dgm:spPr/>
      <dgm:t>
        <a:bodyPr/>
        <a:lstStyle/>
        <a:p>
          <a:endParaRPr lang="en-US"/>
        </a:p>
      </dgm:t>
    </dgm:pt>
    <dgm:pt modelId="{1130B3DE-BE6C-4735-9FD5-D2CB933AD107}" type="pres">
      <dgm:prSet presAssocID="{F29288B7-8CBD-4CE4-8B4B-ABBCBA9A3D46}" presName="linear" presStyleCnt="0">
        <dgm:presLayoutVars>
          <dgm:animLvl val="lvl"/>
          <dgm:resizeHandles val="exact"/>
        </dgm:presLayoutVars>
      </dgm:prSet>
      <dgm:spPr/>
    </dgm:pt>
    <dgm:pt modelId="{9D2D7191-4183-49EE-ADA7-606C6DB4AACC}" type="pres">
      <dgm:prSet presAssocID="{872BB49C-F6AF-4850-96E3-EF9A1BEA7AA5}" presName="parentText" presStyleLbl="node1" presStyleIdx="0" presStyleCnt="6" custLinFactNeighborX="-10888" custLinFactNeighborY="48846">
        <dgm:presLayoutVars>
          <dgm:chMax val="0"/>
          <dgm:bulletEnabled val="1"/>
        </dgm:presLayoutVars>
      </dgm:prSet>
      <dgm:spPr/>
    </dgm:pt>
    <dgm:pt modelId="{44AE1718-F97C-484D-86C9-4B0B072E7334}" type="pres">
      <dgm:prSet presAssocID="{8482E989-D0A1-48C4-A3CE-9C6C96798231}" presName="spacer" presStyleCnt="0"/>
      <dgm:spPr/>
    </dgm:pt>
    <dgm:pt modelId="{9C897556-E7E6-48FA-9C83-E7B35DDEC476}" type="pres">
      <dgm:prSet presAssocID="{6363D745-B615-4DF9-BE53-EBB2553B1503}" presName="parentText" presStyleLbl="node1" presStyleIdx="1" presStyleCnt="6">
        <dgm:presLayoutVars>
          <dgm:chMax val="0"/>
          <dgm:bulletEnabled val="1"/>
        </dgm:presLayoutVars>
      </dgm:prSet>
      <dgm:spPr/>
    </dgm:pt>
    <dgm:pt modelId="{D4E7F405-0FC7-4CDA-AE67-22AF9BA1DBE8}" type="pres">
      <dgm:prSet presAssocID="{0CA11767-4ED0-4A9A-918F-8AA036A34A2E}" presName="spacer" presStyleCnt="0"/>
      <dgm:spPr/>
    </dgm:pt>
    <dgm:pt modelId="{66F38628-E5FE-4B94-AC8E-4915FBBD5F8F}" type="pres">
      <dgm:prSet presAssocID="{A3A6F913-1B2C-44AA-BB26-D20A772BCA06}" presName="parentText" presStyleLbl="node1" presStyleIdx="2" presStyleCnt="6">
        <dgm:presLayoutVars>
          <dgm:chMax val="0"/>
          <dgm:bulletEnabled val="1"/>
        </dgm:presLayoutVars>
      </dgm:prSet>
      <dgm:spPr/>
    </dgm:pt>
    <dgm:pt modelId="{04DC2C5A-0240-4C40-97E0-B3A99B51983A}" type="pres">
      <dgm:prSet presAssocID="{D49884D7-3E2B-4940-A998-222EA2DA9434}" presName="spacer" presStyleCnt="0"/>
      <dgm:spPr/>
    </dgm:pt>
    <dgm:pt modelId="{4AECE44E-EF8D-4E5D-99A9-041F076695AE}" type="pres">
      <dgm:prSet presAssocID="{9FC8094B-06A5-477B-94E4-0FB004375225}" presName="parentText" presStyleLbl="node1" presStyleIdx="3" presStyleCnt="6">
        <dgm:presLayoutVars>
          <dgm:chMax val="0"/>
          <dgm:bulletEnabled val="1"/>
        </dgm:presLayoutVars>
      </dgm:prSet>
      <dgm:spPr/>
    </dgm:pt>
    <dgm:pt modelId="{29E51D62-562A-4ECF-B844-82CAA90DCC6F}" type="pres">
      <dgm:prSet presAssocID="{B0AA0D0B-A7C1-4725-AB44-7DD9F5EC0E75}" presName="spacer" presStyleCnt="0"/>
      <dgm:spPr/>
    </dgm:pt>
    <dgm:pt modelId="{D9B2B6E2-ED85-469B-B9AF-87B8B345B260}" type="pres">
      <dgm:prSet presAssocID="{3F937C66-7002-4A05-8597-69B19DA1C555}" presName="parentText" presStyleLbl="node1" presStyleIdx="4" presStyleCnt="6">
        <dgm:presLayoutVars>
          <dgm:chMax val="0"/>
          <dgm:bulletEnabled val="1"/>
        </dgm:presLayoutVars>
      </dgm:prSet>
      <dgm:spPr/>
    </dgm:pt>
    <dgm:pt modelId="{5BBCE344-BACF-49B2-B464-0766F5E8CF4D}" type="pres">
      <dgm:prSet presAssocID="{274933A3-2378-4E98-B0B0-3AA26D85F7FC}" presName="spacer" presStyleCnt="0"/>
      <dgm:spPr/>
    </dgm:pt>
    <dgm:pt modelId="{1E85B35A-00F0-490B-A5EF-5F4D311E43DE}" type="pres">
      <dgm:prSet presAssocID="{DF37CC78-475D-48D9-A91F-5D1D41EC486C}" presName="parentText" presStyleLbl="node1" presStyleIdx="5" presStyleCnt="6">
        <dgm:presLayoutVars>
          <dgm:chMax val="0"/>
          <dgm:bulletEnabled val="1"/>
        </dgm:presLayoutVars>
      </dgm:prSet>
      <dgm:spPr/>
    </dgm:pt>
  </dgm:ptLst>
  <dgm:cxnLst>
    <dgm:cxn modelId="{0F84BA12-76E4-4A24-A4B4-C3B4452F133C}" type="presOf" srcId="{6363D745-B615-4DF9-BE53-EBB2553B1503}" destId="{9C897556-E7E6-48FA-9C83-E7B35DDEC476}" srcOrd="0" destOrd="0" presId="urn:microsoft.com/office/officeart/2005/8/layout/vList2"/>
    <dgm:cxn modelId="{CEBC0216-F855-4635-9592-8C5835941451}" srcId="{F29288B7-8CBD-4CE4-8B4B-ABBCBA9A3D46}" destId="{3F937C66-7002-4A05-8597-69B19DA1C555}" srcOrd="4" destOrd="0" parTransId="{76369039-737F-4C12-88DA-F55EDAB6C97D}" sibTransId="{274933A3-2378-4E98-B0B0-3AA26D85F7FC}"/>
    <dgm:cxn modelId="{613BCC2A-4B66-42C6-9101-1946DC7F7E61}" srcId="{F29288B7-8CBD-4CE4-8B4B-ABBCBA9A3D46}" destId="{872BB49C-F6AF-4850-96E3-EF9A1BEA7AA5}" srcOrd="0" destOrd="0" parTransId="{436D3999-4485-442E-ABA8-E77DE31AAFE1}" sibTransId="{8482E989-D0A1-48C4-A3CE-9C6C96798231}"/>
    <dgm:cxn modelId="{88785C40-B23E-4AAA-9D4B-469FB96344DD}" type="presOf" srcId="{3F937C66-7002-4A05-8597-69B19DA1C555}" destId="{D9B2B6E2-ED85-469B-B9AF-87B8B345B260}" srcOrd="0" destOrd="0" presId="urn:microsoft.com/office/officeart/2005/8/layout/vList2"/>
    <dgm:cxn modelId="{6AD44D4A-059F-4AD3-960C-E7813D65BB4E}" srcId="{F29288B7-8CBD-4CE4-8B4B-ABBCBA9A3D46}" destId="{6363D745-B615-4DF9-BE53-EBB2553B1503}" srcOrd="1" destOrd="0" parTransId="{1E5F04FC-A01B-4082-8FA2-C482EB228675}" sibTransId="{0CA11767-4ED0-4A9A-918F-8AA036A34A2E}"/>
    <dgm:cxn modelId="{2D868D6E-7FE1-4305-BABA-EAF1FD71659B}" type="presOf" srcId="{872BB49C-F6AF-4850-96E3-EF9A1BEA7AA5}" destId="{9D2D7191-4183-49EE-ADA7-606C6DB4AACC}" srcOrd="0" destOrd="0" presId="urn:microsoft.com/office/officeart/2005/8/layout/vList2"/>
    <dgm:cxn modelId="{BA895270-E925-4A20-9322-2E6A2574E677}" type="presOf" srcId="{DF37CC78-475D-48D9-A91F-5D1D41EC486C}" destId="{1E85B35A-00F0-490B-A5EF-5F4D311E43DE}" srcOrd="0" destOrd="0" presId="urn:microsoft.com/office/officeart/2005/8/layout/vList2"/>
    <dgm:cxn modelId="{10A3C693-4759-47FB-8462-25ECCC85F72C}" srcId="{F29288B7-8CBD-4CE4-8B4B-ABBCBA9A3D46}" destId="{DF37CC78-475D-48D9-A91F-5D1D41EC486C}" srcOrd="5" destOrd="0" parTransId="{3C3FE417-C947-42A2-B4A9-DD9214C714E2}" sibTransId="{B7674CAF-5E7E-460E-BF79-8013C1A69443}"/>
    <dgm:cxn modelId="{7C143EB8-4904-47D0-98BD-667EFA4E584D}" type="presOf" srcId="{F29288B7-8CBD-4CE4-8B4B-ABBCBA9A3D46}" destId="{1130B3DE-BE6C-4735-9FD5-D2CB933AD107}" srcOrd="0" destOrd="0" presId="urn:microsoft.com/office/officeart/2005/8/layout/vList2"/>
    <dgm:cxn modelId="{7887ACBA-2CFB-4232-B035-506AE3135B89}" type="presOf" srcId="{A3A6F913-1B2C-44AA-BB26-D20A772BCA06}" destId="{66F38628-E5FE-4B94-AC8E-4915FBBD5F8F}" srcOrd="0" destOrd="0" presId="urn:microsoft.com/office/officeart/2005/8/layout/vList2"/>
    <dgm:cxn modelId="{A75483D7-B6F3-4E63-BE41-8298E4E06691}" type="presOf" srcId="{9FC8094B-06A5-477B-94E4-0FB004375225}" destId="{4AECE44E-EF8D-4E5D-99A9-041F076695AE}" srcOrd="0" destOrd="0" presId="urn:microsoft.com/office/officeart/2005/8/layout/vList2"/>
    <dgm:cxn modelId="{9A16AFD8-AD21-48F7-A1A0-651A32BF6486}" srcId="{F29288B7-8CBD-4CE4-8B4B-ABBCBA9A3D46}" destId="{9FC8094B-06A5-477B-94E4-0FB004375225}" srcOrd="3" destOrd="0" parTransId="{788281B8-E351-4C97-B9C5-D673B59F9117}" sibTransId="{B0AA0D0B-A7C1-4725-AB44-7DD9F5EC0E75}"/>
    <dgm:cxn modelId="{865DC1E7-D4FC-4FC7-864A-2B07382841A0}" srcId="{F29288B7-8CBD-4CE4-8B4B-ABBCBA9A3D46}" destId="{A3A6F913-1B2C-44AA-BB26-D20A772BCA06}" srcOrd="2" destOrd="0" parTransId="{A7CF5E13-B5F3-46DA-99D6-9D2CA0EC9077}" sibTransId="{D49884D7-3E2B-4940-A998-222EA2DA9434}"/>
    <dgm:cxn modelId="{64A52311-974D-49D9-B9D1-E6D3EB6811A8}" type="presParOf" srcId="{1130B3DE-BE6C-4735-9FD5-D2CB933AD107}" destId="{9D2D7191-4183-49EE-ADA7-606C6DB4AACC}" srcOrd="0" destOrd="0" presId="urn:microsoft.com/office/officeart/2005/8/layout/vList2"/>
    <dgm:cxn modelId="{7AE63CA7-C817-4A44-A173-95E768AD4CF8}" type="presParOf" srcId="{1130B3DE-BE6C-4735-9FD5-D2CB933AD107}" destId="{44AE1718-F97C-484D-86C9-4B0B072E7334}" srcOrd="1" destOrd="0" presId="urn:microsoft.com/office/officeart/2005/8/layout/vList2"/>
    <dgm:cxn modelId="{B83D4B01-1C50-49EF-B76F-D8462E42DE3B}" type="presParOf" srcId="{1130B3DE-BE6C-4735-9FD5-D2CB933AD107}" destId="{9C897556-E7E6-48FA-9C83-E7B35DDEC476}" srcOrd="2" destOrd="0" presId="urn:microsoft.com/office/officeart/2005/8/layout/vList2"/>
    <dgm:cxn modelId="{90506256-BC7D-4141-8AE0-6FC5D592CAAE}" type="presParOf" srcId="{1130B3DE-BE6C-4735-9FD5-D2CB933AD107}" destId="{D4E7F405-0FC7-4CDA-AE67-22AF9BA1DBE8}" srcOrd="3" destOrd="0" presId="urn:microsoft.com/office/officeart/2005/8/layout/vList2"/>
    <dgm:cxn modelId="{BF990CA0-B632-4233-9B8E-60EC5F30B1FD}" type="presParOf" srcId="{1130B3DE-BE6C-4735-9FD5-D2CB933AD107}" destId="{66F38628-E5FE-4B94-AC8E-4915FBBD5F8F}" srcOrd="4" destOrd="0" presId="urn:microsoft.com/office/officeart/2005/8/layout/vList2"/>
    <dgm:cxn modelId="{22FDCC39-04EE-4E14-B330-64B363C04774}" type="presParOf" srcId="{1130B3DE-BE6C-4735-9FD5-D2CB933AD107}" destId="{04DC2C5A-0240-4C40-97E0-B3A99B51983A}" srcOrd="5" destOrd="0" presId="urn:microsoft.com/office/officeart/2005/8/layout/vList2"/>
    <dgm:cxn modelId="{76A91162-079C-4CE8-83C6-A29514E2B733}" type="presParOf" srcId="{1130B3DE-BE6C-4735-9FD5-D2CB933AD107}" destId="{4AECE44E-EF8D-4E5D-99A9-041F076695AE}" srcOrd="6" destOrd="0" presId="urn:microsoft.com/office/officeart/2005/8/layout/vList2"/>
    <dgm:cxn modelId="{B66BE93C-71B4-4BA6-A493-657EC6CF494C}" type="presParOf" srcId="{1130B3DE-BE6C-4735-9FD5-D2CB933AD107}" destId="{29E51D62-562A-4ECF-B844-82CAA90DCC6F}" srcOrd="7" destOrd="0" presId="urn:microsoft.com/office/officeart/2005/8/layout/vList2"/>
    <dgm:cxn modelId="{0840A6E7-84C1-4EC5-9F25-EDF2EE1F1F88}" type="presParOf" srcId="{1130B3DE-BE6C-4735-9FD5-D2CB933AD107}" destId="{D9B2B6E2-ED85-469B-B9AF-87B8B345B260}" srcOrd="8" destOrd="0" presId="urn:microsoft.com/office/officeart/2005/8/layout/vList2"/>
    <dgm:cxn modelId="{015B9F2A-C3C2-435D-875D-859F1DF8E13D}" type="presParOf" srcId="{1130B3DE-BE6C-4735-9FD5-D2CB933AD107}" destId="{5BBCE344-BACF-49B2-B464-0766F5E8CF4D}" srcOrd="9" destOrd="0" presId="urn:microsoft.com/office/officeart/2005/8/layout/vList2"/>
    <dgm:cxn modelId="{8A40C8E7-6F4F-4A3A-B332-34E60D05572F}" type="presParOf" srcId="{1130B3DE-BE6C-4735-9FD5-D2CB933AD107}" destId="{1E85B35A-00F0-490B-A5EF-5F4D311E43D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399E-F7C5-4F7B-92C5-0C0C1721A7C2}">
      <dsp:nvSpPr>
        <dsp:cNvPr id="0" name=""/>
        <dsp:cNvSpPr/>
      </dsp:nvSpPr>
      <dsp:spPr>
        <a:xfrm>
          <a:off x="1283" y="170017"/>
          <a:ext cx="4505585" cy="28610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62CE0E-512D-4654-AF0F-7B310D523325}">
      <dsp:nvSpPr>
        <dsp:cNvPr id="0" name=""/>
        <dsp:cNvSpPr/>
      </dsp:nvSpPr>
      <dsp:spPr>
        <a:xfrm>
          <a:off x="501904" y="645606"/>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A child’s personal play history is one of the best indicators of their lifelong health and wellbeing. </a:t>
          </a:r>
          <a:endParaRPr lang="en-US" sz="3400" kern="1200"/>
        </a:p>
      </dsp:txBody>
      <dsp:txXfrm>
        <a:off x="585701" y="729403"/>
        <a:ext cx="4337991" cy="2693452"/>
      </dsp:txXfrm>
    </dsp:sp>
    <dsp:sp modelId="{FEA93E84-342C-4595-AFEE-C96B568646D7}">
      <dsp:nvSpPr>
        <dsp:cNvPr id="0" name=""/>
        <dsp:cNvSpPr/>
      </dsp:nvSpPr>
      <dsp:spPr>
        <a:xfrm>
          <a:off x="5508110" y="170017"/>
          <a:ext cx="4505585" cy="28610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74A9F2-3CAD-41BC-9F0B-EE7FE93D6DBD}">
      <dsp:nvSpPr>
        <dsp:cNvPr id="0" name=""/>
        <dsp:cNvSpPr/>
      </dsp:nvSpPr>
      <dsp:spPr>
        <a:xfrm>
          <a:off x="6008730" y="645606"/>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Like sleep and nutrition, play is a fundamental factor in keeping us fit and well</a:t>
          </a:r>
          <a:endParaRPr lang="en-US" sz="3400" kern="1200"/>
        </a:p>
      </dsp:txBody>
      <dsp:txXfrm>
        <a:off x="6092527" y="72940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7191-4183-49EE-ADA7-606C6DB4AACC}">
      <dsp:nvSpPr>
        <dsp:cNvPr id="0" name=""/>
        <dsp:cNvSpPr/>
      </dsp:nvSpPr>
      <dsp:spPr>
        <a:xfrm>
          <a:off x="0" y="64874"/>
          <a:ext cx="6089650" cy="83947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PHYSICALLY ACTIVE</a:t>
          </a:r>
          <a:endParaRPr lang="en-US" sz="3500" kern="1200" dirty="0"/>
        </a:p>
      </dsp:txBody>
      <dsp:txXfrm>
        <a:off x="40980" y="105854"/>
        <a:ext cx="6007690" cy="757514"/>
      </dsp:txXfrm>
    </dsp:sp>
    <dsp:sp modelId="{9C897556-E7E6-48FA-9C83-E7B35DDEC476}">
      <dsp:nvSpPr>
        <dsp:cNvPr id="0" name=""/>
        <dsp:cNvSpPr/>
      </dsp:nvSpPr>
      <dsp:spPr>
        <a:xfrm>
          <a:off x="0" y="955912"/>
          <a:ext cx="6089650" cy="839474"/>
        </a:xfrm>
        <a:prstGeom prst="round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MENTAL CAPITAL</a:t>
          </a:r>
          <a:endParaRPr lang="en-US" sz="3500" kern="1200" dirty="0"/>
        </a:p>
      </dsp:txBody>
      <dsp:txXfrm>
        <a:off x="40980" y="996892"/>
        <a:ext cx="6007690" cy="757514"/>
      </dsp:txXfrm>
    </dsp:sp>
    <dsp:sp modelId="{66F38628-E5FE-4B94-AC8E-4915FBBD5F8F}">
      <dsp:nvSpPr>
        <dsp:cNvPr id="0" name=""/>
        <dsp:cNvSpPr/>
      </dsp:nvSpPr>
      <dsp:spPr>
        <a:xfrm>
          <a:off x="0" y="1896187"/>
          <a:ext cx="6089650" cy="839474"/>
        </a:xfrm>
        <a:prstGeom prst="round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SELF-EXPRESSION</a:t>
          </a:r>
          <a:endParaRPr lang="en-US" sz="3500" kern="1200" dirty="0"/>
        </a:p>
      </dsp:txBody>
      <dsp:txXfrm>
        <a:off x="40980" y="1937167"/>
        <a:ext cx="6007690" cy="757514"/>
      </dsp:txXfrm>
    </dsp:sp>
    <dsp:sp modelId="{4AECE44E-EF8D-4E5D-99A9-041F076695AE}">
      <dsp:nvSpPr>
        <dsp:cNvPr id="0" name=""/>
        <dsp:cNvSpPr/>
      </dsp:nvSpPr>
      <dsp:spPr>
        <a:xfrm>
          <a:off x="0" y="2836462"/>
          <a:ext cx="6089650" cy="839474"/>
        </a:xfrm>
        <a:prstGeom prst="round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EMPATHY</a:t>
          </a:r>
          <a:endParaRPr lang="en-US" sz="3500" kern="1200" dirty="0"/>
        </a:p>
      </dsp:txBody>
      <dsp:txXfrm>
        <a:off x="40980" y="2877442"/>
        <a:ext cx="6007690" cy="757514"/>
      </dsp:txXfrm>
    </dsp:sp>
    <dsp:sp modelId="{D9B2B6E2-ED85-469B-B9AF-87B8B345B260}">
      <dsp:nvSpPr>
        <dsp:cNvPr id="0" name=""/>
        <dsp:cNvSpPr/>
      </dsp:nvSpPr>
      <dsp:spPr>
        <a:xfrm>
          <a:off x="0" y="3776737"/>
          <a:ext cx="6089650" cy="839474"/>
        </a:xfrm>
        <a:prstGeom prst="round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ADAPTIVE RESILIENCE</a:t>
          </a:r>
          <a:endParaRPr lang="en-US" sz="3500" kern="1200" dirty="0"/>
        </a:p>
      </dsp:txBody>
      <dsp:txXfrm>
        <a:off x="40980" y="3817717"/>
        <a:ext cx="6007690" cy="757514"/>
      </dsp:txXfrm>
    </dsp:sp>
    <dsp:sp modelId="{1E85B35A-00F0-490B-A5EF-5F4D311E43DE}">
      <dsp:nvSpPr>
        <dsp:cNvPr id="0" name=""/>
        <dsp:cNvSpPr/>
      </dsp:nvSpPr>
      <dsp:spPr>
        <a:xfrm>
          <a:off x="0" y="4717012"/>
          <a:ext cx="6089650" cy="839474"/>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Play is a UNIVERSAL RIGHT</a:t>
          </a:r>
          <a:endParaRPr lang="en-US" sz="3500" kern="1200" dirty="0"/>
        </a:p>
      </dsp:txBody>
      <dsp:txXfrm>
        <a:off x="40980" y="4757992"/>
        <a:ext cx="6007690"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330116B-969A-4049-A229-97759252F344}" type="datetimeFigureOut">
              <a:rPr lang="en-US" smtClean="0"/>
              <a:t>6/24/2018</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EC8FB05-3593-4954-BD65-967F7031C9C4}" type="slidenum">
              <a:rPr lang="en-US" smtClean="0"/>
              <a:t>‹#›</a:t>
            </a:fld>
            <a:endParaRPr lang="en-US"/>
          </a:p>
        </p:txBody>
      </p:sp>
    </p:spTree>
    <p:extLst>
      <p:ext uri="{BB962C8B-B14F-4D97-AF65-F5344CB8AC3E}">
        <p14:creationId xmlns:p14="http://schemas.microsoft.com/office/powerpoint/2010/main" val="136986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8FB05-3593-4954-BD65-967F7031C9C4}" type="slidenum">
              <a:rPr lang="en-US" smtClean="0"/>
              <a:t>1</a:t>
            </a:fld>
            <a:endParaRPr lang="en-US"/>
          </a:p>
        </p:txBody>
      </p:sp>
    </p:spTree>
    <p:extLst>
      <p:ext uri="{BB962C8B-B14F-4D97-AF65-F5344CB8AC3E}">
        <p14:creationId xmlns:p14="http://schemas.microsoft.com/office/powerpoint/2010/main" val="204364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We’re back to Peter </a:t>
            </a:r>
            <a:r>
              <a:rPr lang="en-GB" sz="1200" dirty="0" err="1"/>
              <a:t>Gray</a:t>
            </a:r>
            <a:r>
              <a:rPr lang="en-GB" sz="1200" dirty="0"/>
              <a:t> again. Young children don’t need formal schooling …</a:t>
            </a:r>
          </a:p>
          <a:p>
            <a:r>
              <a:rPr kumimoji="0" lang="en-GB" sz="1200" b="0" i="0" u="none" strike="noStrike" kern="1200" cap="none" spc="0" normalizeH="0" baseline="0" noProof="0" dirty="0">
                <a:ln>
                  <a:noFill/>
                </a:ln>
                <a:solidFill>
                  <a:prstClr val="black"/>
                </a:solidFill>
                <a:effectLst/>
                <a:uLnTx/>
                <a:uFillTx/>
                <a:latin typeface="+mn-lt"/>
                <a:ea typeface="+mn-ea"/>
                <a:cs typeface="+mn-cs"/>
              </a:rPr>
              <a:t>Evidence suggests that our engagement with learning is initially driven by situations and contexts, and through positive feedback and experiences we become more self-directed in pursuing the subject of our interest.’ </a:t>
            </a:r>
            <a:endParaRPr lang="en-GB" sz="1200" dirty="0"/>
          </a:p>
          <a:p>
            <a:r>
              <a:rPr lang="en-GB" sz="1200" dirty="0"/>
              <a:t>Why is it important to our health to be curious and creative …</a:t>
            </a:r>
            <a:endParaRPr lang="en-US" sz="1200" dirty="0"/>
          </a:p>
        </p:txBody>
      </p:sp>
      <p:sp>
        <p:nvSpPr>
          <p:cNvPr id="4" name="Slide Number Placeholder 3"/>
          <p:cNvSpPr>
            <a:spLocks noGrp="1"/>
          </p:cNvSpPr>
          <p:nvPr>
            <p:ph type="sldNum" sz="quarter" idx="10"/>
          </p:nvPr>
        </p:nvSpPr>
        <p:spPr/>
        <p:txBody>
          <a:bodyPr/>
          <a:lstStyle/>
          <a:p>
            <a:fld id="{2EC8FB05-3593-4954-BD65-967F7031C9C4}" type="slidenum">
              <a:rPr lang="en-US" smtClean="0"/>
              <a:t>10</a:t>
            </a:fld>
            <a:endParaRPr lang="en-US"/>
          </a:p>
        </p:txBody>
      </p:sp>
    </p:spTree>
    <p:extLst>
      <p:ext uri="{BB962C8B-B14F-4D97-AF65-F5344CB8AC3E}">
        <p14:creationId xmlns:p14="http://schemas.microsoft.com/office/powerpoint/2010/main" val="162777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capital means the degree of mastery of life skills at the time an individual faces the choices of life. The UK Government’s Foresight project looking at how to improve mental capital and mental wellbeing through life and recognises the unique contribution made by play – what I have referred to as an individual’s ‘play history’.</a:t>
            </a:r>
          </a:p>
          <a:p>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11</a:t>
            </a:fld>
            <a:endParaRPr lang="en-US"/>
          </a:p>
        </p:txBody>
      </p:sp>
    </p:spTree>
    <p:extLst>
      <p:ext uri="{BB962C8B-B14F-4D97-AF65-F5344CB8AC3E}">
        <p14:creationId xmlns:p14="http://schemas.microsoft.com/office/powerpoint/2010/main" val="120050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rPr>
              <a:t>Play is the closest reflection of the ‘true self’ (Waterman, 2015). Activities which are self-chosen and intrinsically-motivated, and which include elements of ‘personal expressiveness’ satisfy core self-determination needs such as autonomy and competence and contribute to the integration of the different parts of the self and thus to optimal psychological functioning.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rPr>
              <a:t>P</a:t>
            </a:r>
            <a:r>
              <a:rPr lang="en-US" dirty="0">
                <a:latin typeface="Calibri" panose="020F0502020204030204" pitchFamily="34" charset="0"/>
                <a:ea typeface="Calibri" panose="020F0502020204030204" pitchFamily="34" charset="0"/>
              </a:rPr>
              <a:t>lay: Create: Relate.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The recent art show by </a:t>
            </a:r>
            <a:r>
              <a:rPr lang="en-GB" dirty="0" err="1">
                <a:latin typeface="Calibri" panose="020F0502020204030204" pitchFamily="34" charset="0"/>
              </a:rPr>
              <a:t>Garvald</a:t>
            </a:r>
            <a:r>
              <a:rPr lang="en-GB" dirty="0">
                <a:latin typeface="Calibri" panose="020F0502020204030204" pitchFamily="34" charset="0"/>
              </a:rPr>
              <a:t> Edinburgh included this ‘flower’ by Stuart Anderson, an artist with additional support needs. Stuart spent 3 years creating this piece from offcuts of wood from the carpentry workshop where he works, resulting in a sculpture of great beauty which conveys communicates a beautiful message about how the parts of ourselves – or of our society – which we discard or dismiss – each have their own unique place in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For decades, there has been an accepted understanding that the best way to address psychological stress or distress (what we call mental health) is to talk about it. Now, I’m all for talking but the research now shows that active ‘doing’ of something pleasurable which is self-chosen and open-ended (play!) can reduce symptoms of anxiety, depression and despair. </a:t>
            </a:r>
            <a:r>
              <a:rPr lang="en-GB" sz="1200" kern="1200" dirty="0">
                <a:solidFill>
                  <a:schemeClr val="tx1"/>
                </a:solidFill>
                <a:effectLst/>
                <a:latin typeface="+mn-lt"/>
                <a:ea typeface="+mn-ea"/>
                <a:cs typeface="+mn-cs"/>
              </a:rPr>
              <a:t>In 2017, the All Party Parliamentary Group (APPG) on Arts , Health and Wellbeing produced a report advocating the creative arts as a first line prevention and treatment alternative for a whole range of mental health issues throughout the lifespan.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it follows that, just as we need to encourage children’s natural inclination for physical play</a:t>
            </a:r>
            <a:r>
              <a:rPr lang="en-US" sz="1200" kern="1200" dirty="0">
                <a:solidFill>
                  <a:schemeClr val="tx1"/>
                </a:solidFill>
                <a:effectLst/>
                <a:latin typeface="+mn-lt"/>
                <a:ea typeface="+mn-ea"/>
                <a:cs typeface="+mn-cs"/>
              </a:rPr>
              <a:t>, so we must allow and encourage and facilitate their creative expression, not just because it’s a nice thing to do … but because discovering the self-soothing that can be derived from painting a picture, or throwing a pot or the repetitive act of knotting or crochet might just save their sanity – even their lives – when they face exam pressures or split from their first romantic partner or miss-out on a job offer or any of life’s many developmental stages.</a:t>
            </a:r>
          </a:p>
        </p:txBody>
      </p:sp>
      <p:sp>
        <p:nvSpPr>
          <p:cNvPr id="4" name="Slide Number Placeholder 3"/>
          <p:cNvSpPr>
            <a:spLocks noGrp="1"/>
          </p:cNvSpPr>
          <p:nvPr>
            <p:ph type="sldNum" sz="quarter" idx="10"/>
          </p:nvPr>
        </p:nvSpPr>
        <p:spPr/>
        <p:txBody>
          <a:bodyPr/>
          <a:lstStyle/>
          <a:p>
            <a:fld id="{2EC8FB05-3593-4954-BD65-967F7031C9C4}" type="slidenum">
              <a:rPr lang="en-US" smtClean="0"/>
              <a:t>12</a:t>
            </a:fld>
            <a:endParaRPr lang="en-US"/>
          </a:p>
        </p:txBody>
      </p:sp>
    </p:spTree>
    <p:extLst>
      <p:ext uri="{BB962C8B-B14F-4D97-AF65-F5344CB8AC3E}">
        <p14:creationId xmlns:p14="http://schemas.microsoft.com/office/powerpoint/2010/main" val="390709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21</a:t>
            </a:r>
            <a:r>
              <a:rPr lang="en-GB" baseline="30000" dirty="0"/>
              <a:t>st</a:t>
            </a:r>
            <a:r>
              <a:rPr lang="en-GB" dirty="0"/>
              <a:t> Century unfolds, there is a new killer on the block ….</a:t>
            </a:r>
          </a:p>
          <a:p>
            <a:r>
              <a:rPr lang="en-GB" dirty="0"/>
              <a:t>Loneliness</a:t>
            </a:r>
          </a:p>
          <a:p>
            <a:r>
              <a:rPr lang="en-GB" dirty="0"/>
              <a:t>Relationship quality is specifically linked to the main areas of public health concern: child poverty, infant attachment, mental health, obesity, alcohol/substance misuse, cardiovascular disease and dementia. </a:t>
            </a:r>
          </a:p>
          <a:p>
            <a:r>
              <a:rPr lang="en-GB" dirty="0"/>
              <a:t>How do we learn to be with other people … through play! First in that attachment relationship to the parent … children whose parents play with them during the first year of life, demonstrate greater empathy in later childhood. In young adulthood, our romantic relationships are nothing if not playful. Social engagement in the workplace and wider community revolves around the capacity to engage socially – and with empathy – with those around us.</a:t>
            </a:r>
          </a:p>
          <a:p>
            <a:r>
              <a:rPr lang="en-GB" dirty="0"/>
              <a:t>It has been said that we are living in a society in which there is an ‘empathy deficit …</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13</a:t>
            </a:fld>
            <a:endParaRPr lang="en-US"/>
          </a:p>
        </p:txBody>
      </p:sp>
    </p:spTree>
    <p:extLst>
      <p:ext uri="{BB962C8B-B14F-4D97-AF65-F5344CB8AC3E}">
        <p14:creationId xmlns:p14="http://schemas.microsoft.com/office/powerpoint/2010/main" val="413750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any of us have spent the past couple of years analyzing, sharing, and acting on the ACEs research. We know that a robust play history can make the difference between whether we sink or swim in the tide of adversity. When children immerse themselves in the pleasure of play, they learn that there is ‘good’ in the world and that the ‘good’ is within their reach and that they can be instrumental in modifying their experience of life’s ups and downs.</a:t>
            </a:r>
          </a:p>
          <a:p>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14</a:t>
            </a:fld>
            <a:endParaRPr lang="en-US" dirty="0"/>
          </a:p>
        </p:txBody>
      </p:sp>
    </p:spTree>
    <p:extLst>
      <p:ext uri="{BB962C8B-B14F-4D97-AF65-F5344CB8AC3E}">
        <p14:creationId xmlns:p14="http://schemas.microsoft.com/office/powerpoint/2010/main" val="144409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very child has the right to play – in hospital, in school, in their streets and communities. When all else fails, we can fall back on this fact.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Health equity is a fundamental public health concern, not only because it is essential to an individual’s wellbeing and to their ability to be fully engaged in society, but because a healthy society is necessary for social, economic and political stability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Braveman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et al, 2011).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15</a:t>
            </a:fld>
            <a:endParaRPr lang="en-US"/>
          </a:p>
        </p:txBody>
      </p:sp>
    </p:spTree>
    <p:extLst>
      <p:ext uri="{BB962C8B-B14F-4D97-AF65-F5344CB8AC3E}">
        <p14:creationId xmlns:p14="http://schemas.microsoft.com/office/powerpoint/2010/main" val="420396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 right does not need to be earned … in the classroom or anywhere else.</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16</a:t>
            </a:fld>
            <a:endParaRPr lang="en-US"/>
          </a:p>
        </p:txBody>
      </p:sp>
    </p:spTree>
    <p:extLst>
      <p:ext uri="{BB962C8B-B14F-4D97-AF65-F5344CB8AC3E}">
        <p14:creationId xmlns:p14="http://schemas.microsoft.com/office/powerpoint/2010/main" val="379659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Sorry Peter </a:t>
            </a:r>
            <a:r>
              <a:rPr lang="en-GB" dirty="0" err="1"/>
              <a:t>Gray</a:t>
            </a:r>
            <a:r>
              <a:rPr lang="en-GB" dirty="0"/>
              <a:t> but when it comes to health, our health, the health of our children, the health of society, play is not trivial, it is a matter of survival – physical, mental, social survival in an ever-changing world. And it is that play which will make our lives and the lives of our children worth living.</a:t>
            </a:r>
          </a:p>
          <a:p>
            <a:r>
              <a:rPr lang="en-GB" dirty="0"/>
              <a:t>But it is PROFOUND in the dictionary definition of the word because it is about both KNOWLEDGE and INSIGHT and how the two intersect.</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17</a:t>
            </a:fld>
            <a:endParaRPr lang="en-US"/>
          </a:p>
        </p:txBody>
      </p:sp>
    </p:spTree>
    <p:extLst>
      <p:ext uri="{BB962C8B-B14F-4D97-AF65-F5344CB8AC3E}">
        <p14:creationId xmlns:p14="http://schemas.microsoft.com/office/powerpoint/2010/main" val="404227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8FB05-3593-4954-BD65-967F7031C9C4}" type="slidenum">
              <a:rPr lang="en-US" smtClean="0"/>
              <a:t>18</a:t>
            </a:fld>
            <a:endParaRPr lang="en-US"/>
          </a:p>
        </p:txBody>
      </p:sp>
    </p:spTree>
    <p:extLst>
      <p:ext uri="{BB962C8B-B14F-4D97-AF65-F5344CB8AC3E}">
        <p14:creationId xmlns:p14="http://schemas.microsoft.com/office/powerpoint/2010/main" val="29750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8FB05-3593-4954-BD65-967F7031C9C4}" type="slidenum">
              <a:rPr lang="en-US" smtClean="0"/>
              <a:t>19</a:t>
            </a:fld>
            <a:endParaRPr lang="en-US"/>
          </a:p>
        </p:txBody>
      </p:sp>
    </p:spTree>
    <p:extLst>
      <p:ext uri="{BB962C8B-B14F-4D97-AF65-F5344CB8AC3E}">
        <p14:creationId xmlns:p14="http://schemas.microsoft.com/office/powerpoint/2010/main" val="144348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8FB05-3593-4954-BD65-967F7031C9C4}" type="slidenum">
              <a:rPr lang="en-US" smtClean="0"/>
              <a:t>2</a:t>
            </a:fld>
            <a:endParaRPr lang="en-US"/>
          </a:p>
        </p:txBody>
      </p:sp>
    </p:spTree>
    <p:extLst>
      <p:ext uri="{BB962C8B-B14F-4D97-AF65-F5344CB8AC3E}">
        <p14:creationId xmlns:p14="http://schemas.microsoft.com/office/powerpoint/2010/main" val="283108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8FB05-3593-4954-BD65-967F7031C9C4}" type="slidenum">
              <a:rPr lang="en-US" smtClean="0"/>
              <a:t>20</a:t>
            </a:fld>
            <a:endParaRPr lang="en-US"/>
          </a:p>
        </p:txBody>
      </p:sp>
    </p:spTree>
    <p:extLst>
      <p:ext uri="{BB962C8B-B14F-4D97-AF65-F5344CB8AC3E}">
        <p14:creationId xmlns:p14="http://schemas.microsoft.com/office/powerpoint/2010/main" val="408708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seeds for play for health were sown by </a:t>
            </a:r>
            <a:r>
              <a:rPr lang="en-GB" sz="1200" b="0" i="0" u="none" strike="noStrike" kern="1200" dirty="0">
                <a:solidFill>
                  <a:schemeClr val="tx1"/>
                </a:solidFill>
                <a:effectLst/>
                <a:latin typeface="+mn-lt"/>
                <a:ea typeface="+mn-ea"/>
                <a:cs typeface="+mn-cs"/>
              </a:rPr>
              <a:t>The Platt Report (1959) which highlighted the need for play for sick children to be organised under skilled supervision of suitably qualified professionals in order to reduce the negative effects of separation of mother and child, disturbance of routine and lack of training for doctors and nurses regarding the emotional and mental needs of children. </a:t>
            </a:r>
          </a:p>
          <a:p>
            <a:r>
              <a:rPr lang="en-GB" sz="1200" b="0" i="0" u="none" strike="noStrike" kern="1200" dirty="0">
                <a:solidFill>
                  <a:schemeClr val="tx1"/>
                </a:solidFill>
                <a:effectLst/>
                <a:latin typeface="+mn-lt"/>
                <a:ea typeface="+mn-ea"/>
                <a:cs typeface="+mn-cs"/>
              </a:rPr>
              <a:t>The subsequent setting-up of playschemes in hospitals by the Save the Children Fund was the start of a 60 year evolution which has seen</a:t>
            </a:r>
          </a:p>
          <a:p>
            <a:r>
              <a:rPr lang="en-GB" sz="1200" b="0" i="0" u="none" strike="noStrike" kern="1200" dirty="0">
                <a:solidFill>
                  <a:schemeClr val="tx1"/>
                </a:solidFill>
                <a:effectLst/>
                <a:latin typeface="+mn-lt"/>
                <a:ea typeface="+mn-ea"/>
                <a:cs typeface="+mn-cs"/>
              </a:rPr>
              <a:t> play recognised as an essential component of paediatric healthcare. Health play specialists have moved beyond the hospital boundaries to work in schools and community settings – even in one case in a prison – to protect and promote children’s health and wellbeing through the medium of play.</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3</a:t>
            </a:fld>
            <a:endParaRPr lang="en-US"/>
          </a:p>
        </p:txBody>
      </p:sp>
    </p:spTree>
    <p:extLst>
      <p:ext uri="{BB962C8B-B14F-4D97-AF65-F5344CB8AC3E}">
        <p14:creationId xmlns:p14="http://schemas.microsoft.com/office/powerpoint/2010/main" val="15684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Disclaimer: I am not an educationalist</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4</a:t>
            </a:fld>
            <a:endParaRPr lang="en-US"/>
          </a:p>
        </p:txBody>
      </p:sp>
    </p:spTree>
    <p:extLst>
      <p:ext uri="{BB962C8B-B14F-4D97-AF65-F5344CB8AC3E}">
        <p14:creationId xmlns:p14="http://schemas.microsoft.com/office/powerpoint/2010/main" val="228599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Approximately 200 years before Peter </a:t>
            </a:r>
            <a:r>
              <a:rPr lang="en-GB" dirty="0" err="1"/>
              <a:t>Gray</a:t>
            </a:r>
            <a:r>
              <a:rPr lang="en-GB" dirty="0"/>
              <a:t>, our own home-grown advocate for play in education had the same message.</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5</a:t>
            </a:fld>
            <a:endParaRPr lang="en-US"/>
          </a:p>
        </p:txBody>
      </p:sp>
    </p:spTree>
    <p:extLst>
      <p:ext uri="{BB962C8B-B14F-4D97-AF65-F5344CB8AC3E}">
        <p14:creationId xmlns:p14="http://schemas.microsoft.com/office/powerpoint/2010/main" val="79202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where I have to part company with PG … If I am trying to ‘sell’ the idea of play to an NHS manager, an orthopaedic surgeon or a short-staffed ward sister, I don’t want to be talking ‘trivial’ and ‘</a:t>
            </a:r>
            <a:r>
              <a:rPr lang="en-GB" dirty="0" err="1"/>
              <a:t>lighthearted</a:t>
            </a:r>
            <a:r>
              <a:rPr lang="en-GB" dirty="0"/>
              <a:t>’. I need to translate ‘play’ into a language my audience  understands. In healthcare, we need to talk increased efficiency, cost savings and a little bit of ‘patent experience’. It’s a compromise but trivial just doesn’t cut it in austere times.</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6</a:t>
            </a:fld>
            <a:endParaRPr lang="en-US"/>
          </a:p>
        </p:txBody>
      </p:sp>
    </p:spTree>
    <p:extLst>
      <p:ext uri="{BB962C8B-B14F-4D97-AF65-F5344CB8AC3E}">
        <p14:creationId xmlns:p14="http://schemas.microsoft.com/office/powerpoint/2010/main" val="13762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Health Play Specialists work with a child or family, we are not just trying to help that child or family get through what is potentially one of the most traumatic experiences of their short lives or to provide a quality healthcare experience … although that maybe the momentary goal … but what we are doing is giving that child and family the opportunity to LEARN about themselves and each other and the world in which they live, in a deep and meaningful way </a:t>
            </a:r>
          </a:p>
          <a:p>
            <a:r>
              <a:rPr lang="en-GB" dirty="0"/>
              <a:t>For it is in this way they acquire a repertoire of skills and behaviours which will make a real difference to how they go forward in life. Their perceptions of themselves and of life itself are fashioned by what they discover during that play interlude. </a:t>
            </a:r>
          </a:p>
          <a:p>
            <a:r>
              <a:rPr lang="en-GB" dirty="0"/>
              <a:t>We can intervene at a very mechanistic level, get the child through whatever they need to get through (whether that be major heart surgery or, in your case, their primary education) but if we do that, we become just another cog in the wheel of an outcome-driven system. Whereas we have the opportunity - and the privilege – of creating real and last change, not just in the lives of individuals but in the contribution we make to cultural change.</a:t>
            </a:r>
          </a:p>
          <a:p>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7</a:t>
            </a:fld>
            <a:endParaRPr lang="en-US"/>
          </a:p>
        </p:txBody>
      </p:sp>
    </p:spTree>
    <p:extLst>
      <p:ext uri="{BB962C8B-B14F-4D97-AF65-F5344CB8AC3E}">
        <p14:creationId xmlns:p14="http://schemas.microsoft.com/office/powerpoint/2010/main" val="94389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t>
            </a:r>
            <a:r>
              <a:rPr lang="en-GB" dirty="0" err="1"/>
              <a:t>cande</a:t>
            </a:r>
            <a:r>
              <a:rPr lang="en-GB" dirty="0"/>
              <a:t>-construct the concept of play in order to re-package (or re-construct) it for our intended audience, emphasising that play is not a ‘trivial’ matter, not just about making childhood – or that thing called ‘education’ – more engaging, happier, more successful, but that play is essential to public health and to creating a ‘culture of health’ with profound consequences for the nature of society.</a:t>
            </a:r>
          </a:p>
          <a:p>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8</a:t>
            </a:fld>
            <a:endParaRPr lang="en-US"/>
          </a:p>
        </p:txBody>
      </p:sp>
    </p:spTree>
    <p:extLst>
      <p:ext uri="{BB962C8B-B14F-4D97-AF65-F5344CB8AC3E}">
        <p14:creationId xmlns:p14="http://schemas.microsoft.com/office/powerpoint/2010/main" val="335576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a Play Specialist will think about when they meet a child is how to engage them in active, physical play.</a:t>
            </a:r>
          </a:p>
          <a:p>
            <a:r>
              <a:rPr lang="en-GB" dirty="0"/>
              <a:t>Young humans are biologically designed to move … We celebrate and encourage this for the first 3 or 4 years – and then tell them to ‘sit still’, ‘don’t fidget’ and reward passivity. We are all too familiar with the so-called ‘obesity crisis’ – a term that seems to have lost any useful meaning. What we have is an ‘inactivity crisis’ – essentially we spend too much time sitting-down and then we reach a certain age and feel the consequences of our inactivity.</a:t>
            </a:r>
          </a:p>
          <a:p>
            <a:r>
              <a:rPr lang="en-GB" dirty="0"/>
              <a:t>In old age, there are particular benefits to physical play in terms of ‘cardiorespiratory and muscular fitness, bone and functional health… [and a reduction] in the risk of non-communicable diseases, depression and cognitive decline’.</a:t>
            </a:r>
          </a:p>
          <a:p>
            <a:r>
              <a:rPr lang="en-GB" dirty="0"/>
              <a:t>Recent research into the so-called ‘super-agers’ shows that they have maintained physically active lifestyles by doing the things they enjoy.</a:t>
            </a:r>
          </a:p>
          <a:p>
            <a:r>
              <a:rPr lang="en-GB" dirty="0"/>
              <a:t>All these benefits of a physically active lifestyle derive from the value attributed to play in childhood. When we know about the importance of keeping moving for our long-term physical health, why do we start-out trying to STOP children from doing what comes naturally … sit still, don’t fidget, legs in a basket … We need children to move, to enjoy the way their bodies feel when they move, to develop an ‘activity habit’ which will mean that they continue to enjoy being physical as they move into adulthood.</a:t>
            </a:r>
            <a:endParaRPr lang="en-US" dirty="0"/>
          </a:p>
        </p:txBody>
      </p:sp>
      <p:sp>
        <p:nvSpPr>
          <p:cNvPr id="4" name="Slide Number Placeholder 3"/>
          <p:cNvSpPr>
            <a:spLocks noGrp="1"/>
          </p:cNvSpPr>
          <p:nvPr>
            <p:ph type="sldNum" sz="quarter" idx="10"/>
          </p:nvPr>
        </p:nvSpPr>
        <p:spPr/>
        <p:txBody>
          <a:bodyPr/>
          <a:lstStyle/>
          <a:p>
            <a:fld id="{2EC8FB05-3593-4954-BD65-967F7031C9C4}" type="slidenum">
              <a:rPr lang="en-US" smtClean="0"/>
              <a:t>9</a:t>
            </a:fld>
            <a:endParaRPr lang="en-US"/>
          </a:p>
        </p:txBody>
      </p:sp>
    </p:spTree>
    <p:extLst>
      <p:ext uri="{BB962C8B-B14F-4D97-AF65-F5344CB8AC3E}">
        <p14:creationId xmlns:p14="http://schemas.microsoft.com/office/powerpoint/2010/main" val="339480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3873-C10D-4C38-BA38-D7B9D2D81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0E0DC-9046-48D5-8216-FED7E317E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D0D85-B23C-4E46-9FCF-FABC3999BFA7}"/>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604825C6-DB55-48F3-BB89-4F20D8616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9DEB-4548-404B-A1D3-8FE30AE29C1E}"/>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65734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99EB-FE22-4F49-B6ED-91633DA6D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BBE6A-2370-4798-9315-7712C2EE0C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FFB9A-2E94-47F9-8601-91318DC305C4}"/>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D32C1634-832C-4BFE-BCCA-0A28747B3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79AF3-D2EA-40EF-A85D-A533B7104044}"/>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82989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39B5A-E3E5-4FC6-9C81-B44419F685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DF7A9-688A-4B09-A286-7703BA6E54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617AB-7975-4437-8AD2-8B5C8BC19CF7}"/>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BBDEB0B1-2D8D-460F-B32C-2A2FC6265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F754-ECB7-44D7-9E36-83C52BFFA844}"/>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29926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11AC-7FC1-4C4B-B53A-88723058E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BC1D3-AE53-4016-8A6B-44A5FAE52D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33353-B7C5-49B2-B3FC-94258C24ECF2}"/>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EAF1B320-5730-482E-B92C-54B601634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E2A43-9FA5-4488-9A35-6FC0C30931C6}"/>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277102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1850-07B2-4CDA-AD5A-3F7E6841B8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80B2C6-5F65-4E76-A8CE-D2F6AF78D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7A42DD-137E-45C3-8E38-4C2690781604}"/>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37A0449B-578D-4C0D-A4F8-451CF76EF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EF6F5-79EA-400C-A4BE-707514138AD6}"/>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45713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D173-E496-46D2-91A3-973DE7713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A9457-963C-4AC7-87C8-BF2F536383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A6EF1-2E25-42A1-BB44-B8A4140599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B4C19-8B01-425F-B6D8-E09D1220FFCD}"/>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6" name="Footer Placeholder 5">
            <a:extLst>
              <a:ext uri="{FF2B5EF4-FFF2-40B4-BE49-F238E27FC236}">
                <a16:creationId xmlns:a16="http://schemas.microsoft.com/office/drawing/2014/main" id="{8D7885F0-FA2A-4261-BFD4-14436030E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98A50-C0FE-4407-A376-FA6C879BB9DE}"/>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410753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9A2E-092D-4DDF-9C5A-EB25C1D3A4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D48BE-5FFF-4BBE-9897-9228EEED1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EAAF44-C3E2-4579-B058-2C1B330759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0AC13-48F1-4A0B-98DE-B75D33D54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555432-1777-443E-9CF5-676F740245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6785C-DA18-40AB-B1CD-02AA1670F5AF}"/>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8" name="Footer Placeholder 7">
            <a:extLst>
              <a:ext uri="{FF2B5EF4-FFF2-40B4-BE49-F238E27FC236}">
                <a16:creationId xmlns:a16="http://schemas.microsoft.com/office/drawing/2014/main" id="{1295F011-5B21-453C-8FE4-7880A9451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FD4-E6AC-471E-B33E-38426777E6F6}"/>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426975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2949-7D63-4CCE-86C7-EFA7F0B75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18E5F-D323-42A5-8F5E-2F428C55A09E}"/>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4" name="Footer Placeholder 3">
            <a:extLst>
              <a:ext uri="{FF2B5EF4-FFF2-40B4-BE49-F238E27FC236}">
                <a16:creationId xmlns:a16="http://schemas.microsoft.com/office/drawing/2014/main" id="{E2FC2631-7562-476E-879C-44EC2E99E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F1E7CC-4E9F-44A3-803D-8171D435C9E5}"/>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24225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94178-5123-4BD3-BF43-22ECEA26D078}"/>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3" name="Footer Placeholder 2">
            <a:extLst>
              <a:ext uri="{FF2B5EF4-FFF2-40B4-BE49-F238E27FC236}">
                <a16:creationId xmlns:a16="http://schemas.microsoft.com/office/drawing/2014/main" id="{05941F8D-AE26-4386-B577-970D3E4855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0D8301-7C12-4B02-9669-940189976D69}"/>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97780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DBF8-A0FE-4735-A07C-99BE34896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E30D3-69CD-4EE9-9CE8-0918F32E8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EC40C3-EFEC-4F22-A92C-64FBF213E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5E9308-1D1B-4F22-AD72-6210A82C6DA9}"/>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6" name="Footer Placeholder 5">
            <a:extLst>
              <a:ext uri="{FF2B5EF4-FFF2-40B4-BE49-F238E27FC236}">
                <a16:creationId xmlns:a16="http://schemas.microsoft.com/office/drawing/2014/main" id="{18D4C736-7F22-4353-8E62-17FE7917D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274B5-1DC4-4824-ACCA-CCF2D06D276A}"/>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425620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9B56-FB8B-47E1-9616-900F29A34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808D19-1A94-442D-9A3B-6FE4573FD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A12F3-0804-41E0-B3AC-1521CF1A1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D30B0-6E65-4F71-BFF5-768BBC59C9C2}"/>
              </a:ext>
            </a:extLst>
          </p:cNvPr>
          <p:cNvSpPr>
            <a:spLocks noGrp="1"/>
          </p:cNvSpPr>
          <p:nvPr>
            <p:ph type="dt" sz="half" idx="10"/>
          </p:nvPr>
        </p:nvSpPr>
        <p:spPr/>
        <p:txBody>
          <a:bodyPr/>
          <a:lstStyle/>
          <a:p>
            <a:fld id="{E76A6CF1-D8B7-4848-8CEB-A2A620E31D4C}" type="datetimeFigureOut">
              <a:rPr lang="en-US" smtClean="0"/>
              <a:t>6/24/2018</a:t>
            </a:fld>
            <a:endParaRPr lang="en-US"/>
          </a:p>
        </p:txBody>
      </p:sp>
      <p:sp>
        <p:nvSpPr>
          <p:cNvPr id="6" name="Footer Placeholder 5">
            <a:extLst>
              <a:ext uri="{FF2B5EF4-FFF2-40B4-BE49-F238E27FC236}">
                <a16:creationId xmlns:a16="http://schemas.microsoft.com/office/drawing/2014/main" id="{41008DC1-C162-4830-8F16-D2DB3F304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E25A9-9185-405F-A1AA-FC9114FD8565}"/>
              </a:ext>
            </a:extLst>
          </p:cNvPr>
          <p:cNvSpPr>
            <a:spLocks noGrp="1"/>
          </p:cNvSpPr>
          <p:nvPr>
            <p:ph type="sldNum" sz="quarter" idx="12"/>
          </p:nvPr>
        </p:nvSpPr>
        <p:spPr/>
        <p:txBody>
          <a:bodyPr/>
          <a:lstStyle/>
          <a:p>
            <a:fld id="{E5919E2C-9E0E-4271-96D9-5386FF3243D4}" type="slidenum">
              <a:rPr lang="en-US" smtClean="0"/>
              <a:t>‹#›</a:t>
            </a:fld>
            <a:endParaRPr lang="en-US"/>
          </a:p>
        </p:txBody>
      </p:sp>
    </p:spTree>
    <p:extLst>
      <p:ext uri="{BB962C8B-B14F-4D97-AF65-F5344CB8AC3E}">
        <p14:creationId xmlns:p14="http://schemas.microsoft.com/office/powerpoint/2010/main" val="311465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60759-6962-48E6-9E05-24D0BF6EC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35B314-B302-4CFE-8BC1-3E6B549AA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2260B-E434-42EB-933A-C0CA7731C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A6CF1-D8B7-4848-8CEB-A2A620E31D4C}" type="datetimeFigureOut">
              <a:rPr lang="en-US" smtClean="0"/>
              <a:t>6/24/2018</a:t>
            </a:fld>
            <a:endParaRPr lang="en-US"/>
          </a:p>
        </p:txBody>
      </p:sp>
      <p:sp>
        <p:nvSpPr>
          <p:cNvPr id="5" name="Footer Placeholder 4">
            <a:extLst>
              <a:ext uri="{FF2B5EF4-FFF2-40B4-BE49-F238E27FC236}">
                <a16:creationId xmlns:a16="http://schemas.microsoft.com/office/drawing/2014/main" id="{68580EF4-B839-4841-BFF5-4BC882638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1D0BB-88EB-48A4-8D10-2319B544E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19E2C-9E0E-4271-96D9-5386FF3243D4}" type="slidenum">
              <a:rPr lang="en-US" smtClean="0"/>
              <a:t>‹#›</a:t>
            </a:fld>
            <a:endParaRPr lang="en-US"/>
          </a:p>
        </p:txBody>
      </p:sp>
    </p:spTree>
    <p:extLst>
      <p:ext uri="{BB962C8B-B14F-4D97-AF65-F5344CB8AC3E}">
        <p14:creationId xmlns:p14="http://schemas.microsoft.com/office/powerpoint/2010/main" val="290292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www.ted.com/talks/stuart_brown_says_play_is_more_than_fun_it_s_vital?language=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silhouette of a person&#10;&#10;Description generated with very high confidence">
            <a:extLst>
              <a:ext uri="{FF2B5EF4-FFF2-40B4-BE49-F238E27FC236}">
                <a16:creationId xmlns:a16="http://schemas.microsoft.com/office/drawing/2014/main" id="{233C3B55-A17A-4931-91EA-ABF48F6ED86F}"/>
              </a:ext>
            </a:extLst>
          </p:cNvPr>
          <p:cNvPicPr>
            <a:picLocks noChangeAspect="1"/>
          </p:cNvPicPr>
          <p:nvPr/>
        </p:nvPicPr>
        <p:blipFill rotWithShape="1">
          <a:blip r:embed="rId3"/>
          <a:srcRect l="932" r="-2" b="-2"/>
          <a:stretch/>
        </p:blipFill>
        <p:spPr>
          <a:xfrm>
            <a:off x="4062964" y="942538"/>
            <a:ext cx="7163222" cy="4808332"/>
          </a:xfrm>
          <a:prstGeom prst="rect">
            <a:avLst/>
          </a:prstGeom>
          <a:effectLst/>
        </p:spPr>
      </p:pic>
      <p:sp>
        <p:nvSpPr>
          <p:cNvPr id="3" name="Title 2">
            <a:extLst>
              <a:ext uri="{FF2B5EF4-FFF2-40B4-BE49-F238E27FC236}">
                <a16:creationId xmlns:a16="http://schemas.microsoft.com/office/drawing/2014/main" id="{74DC1CCE-91E6-47A6-8C19-60D3F677CEF5}"/>
              </a:ext>
            </a:extLst>
          </p:cNvPr>
          <p:cNvSpPr>
            <a:spLocks noGrp="1"/>
          </p:cNvSpPr>
          <p:nvPr>
            <p:ph type="title"/>
          </p:nvPr>
        </p:nvSpPr>
        <p:spPr>
          <a:xfrm>
            <a:off x="603938" y="640081"/>
            <a:ext cx="2608655" cy="5257799"/>
          </a:xfrm>
        </p:spPr>
        <p:txBody>
          <a:bodyPr>
            <a:normAutofit/>
          </a:bodyPr>
          <a:lstStyle/>
          <a:p>
            <a:r>
              <a:rPr lang="en-GB" sz="3600" b="1" dirty="0">
                <a:solidFill>
                  <a:srgbClr val="2C2C2C"/>
                </a:solidFill>
              </a:rPr>
              <a:t>Play for Health: A Journey Through Life</a:t>
            </a:r>
            <a:br>
              <a:rPr lang="en-GB" sz="3600" dirty="0">
                <a:solidFill>
                  <a:srgbClr val="2C2C2C"/>
                </a:solidFill>
              </a:rPr>
            </a:br>
            <a:br>
              <a:rPr lang="en-GB" sz="3600" dirty="0">
                <a:solidFill>
                  <a:srgbClr val="2C2C2C"/>
                </a:solidFill>
              </a:rPr>
            </a:br>
            <a:r>
              <a:rPr lang="en-GB" sz="3600" i="1" dirty="0">
                <a:solidFill>
                  <a:srgbClr val="2C2C2C"/>
                </a:solidFill>
              </a:rPr>
              <a:t>Julia Whitaker, Health Play Specialist</a:t>
            </a:r>
            <a:br>
              <a:rPr lang="en-GB" sz="3600" dirty="0">
                <a:solidFill>
                  <a:srgbClr val="2C2C2C"/>
                </a:solidFill>
              </a:rPr>
            </a:br>
            <a:endParaRPr lang="en-US" sz="3600" dirty="0">
              <a:solidFill>
                <a:srgbClr val="2C2C2C"/>
              </a:solidFill>
            </a:endParaRPr>
          </a:p>
        </p:txBody>
      </p:sp>
    </p:spTree>
    <p:extLst>
      <p:ext uri="{BB962C8B-B14F-4D97-AF65-F5344CB8AC3E}">
        <p14:creationId xmlns:p14="http://schemas.microsoft.com/office/powerpoint/2010/main" val="260326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C9A60-EE95-458D-9C66-0EE82E73CA0E}"/>
              </a:ext>
            </a:extLst>
          </p:cNvPr>
          <p:cNvSpPr>
            <a:spLocks noGrp="1"/>
          </p:cNvSpPr>
          <p:nvPr>
            <p:ph type="title"/>
          </p:nvPr>
        </p:nvSpPr>
        <p:spPr>
          <a:xfrm>
            <a:off x="838200" y="963877"/>
            <a:ext cx="3494362" cy="4930246"/>
          </a:xfrm>
        </p:spPr>
        <p:txBody>
          <a:bodyPr>
            <a:normAutofit/>
          </a:bodyPr>
          <a:lstStyle/>
          <a:p>
            <a:pPr algn="r"/>
            <a:r>
              <a:rPr lang="en-GB" b="1" dirty="0">
                <a:solidFill>
                  <a:schemeClr val="accent1"/>
                </a:solidFill>
              </a:rPr>
              <a:t>PLAY is … MENTAL CAPITAL</a:t>
            </a:r>
            <a:br>
              <a:rPr lang="en-GB" dirty="0">
                <a:solidFill>
                  <a:schemeClr val="accent1"/>
                </a:solidFill>
              </a:rPr>
            </a:br>
            <a:endParaRPr lang="en-US" dirty="0">
              <a:solidFill>
                <a:schemeClr val="accent1"/>
              </a:solidFill>
            </a:endParaRP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6C5533-46C8-4D7B-B109-87D53E42CD63}"/>
              </a:ext>
            </a:extLst>
          </p:cNvPr>
          <p:cNvSpPr>
            <a:spLocks noGrp="1"/>
          </p:cNvSpPr>
          <p:nvPr>
            <p:ph idx="1"/>
          </p:nvPr>
        </p:nvSpPr>
        <p:spPr>
          <a:xfrm>
            <a:off x="4976031" y="963877"/>
            <a:ext cx="6377769" cy="4930246"/>
          </a:xfrm>
        </p:spPr>
        <p:txBody>
          <a:bodyPr anchor="ctr">
            <a:normAutofit/>
          </a:bodyPr>
          <a:lstStyle/>
          <a:p>
            <a:pPr marL="0" indent="0">
              <a:buNone/>
            </a:pPr>
            <a:r>
              <a:rPr lang="en-GB" i="1" dirty="0"/>
              <a:t>‘Play which taps into our ability to experience curiosity, competence and reciprocity and makes it possible for us to exercise autonomy, mastery and a sense of purpose offers some of the most engaging play of all.’ </a:t>
            </a:r>
            <a:r>
              <a:rPr lang="en-GB" dirty="0"/>
              <a:t>(</a:t>
            </a:r>
            <a:r>
              <a:rPr lang="en-GB" dirty="0" err="1"/>
              <a:t>Gauntlett</a:t>
            </a:r>
            <a:r>
              <a:rPr lang="en-GB" dirty="0"/>
              <a:t> et al 2010)</a:t>
            </a:r>
          </a:p>
          <a:p>
            <a:pPr marL="0" indent="0">
              <a:buNone/>
            </a:pPr>
            <a:endParaRPr lang="en-US" sz="2400" dirty="0"/>
          </a:p>
        </p:txBody>
      </p:sp>
    </p:spTree>
    <p:extLst>
      <p:ext uri="{BB962C8B-B14F-4D97-AF65-F5344CB8AC3E}">
        <p14:creationId xmlns:p14="http://schemas.microsoft.com/office/powerpoint/2010/main" val="13915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4CE47-89CF-4A5F-B336-C08296A37D7F}"/>
              </a:ext>
            </a:extLst>
          </p:cNvPr>
          <p:cNvSpPr>
            <a:spLocks noGrp="1"/>
          </p:cNvSpPr>
          <p:nvPr>
            <p:ph idx="1"/>
          </p:nvPr>
        </p:nvSpPr>
        <p:spPr>
          <a:xfrm>
            <a:off x="838200" y="520505"/>
            <a:ext cx="10515600" cy="5656458"/>
          </a:xfrm>
        </p:spPr>
        <p:txBody>
          <a:bodyPr>
            <a:normAutofit fontScale="92500" lnSpcReduction="20000"/>
          </a:bodyPr>
          <a:lstStyle/>
          <a:p>
            <a:pPr marL="0" indent="0">
              <a:buNone/>
            </a:pPr>
            <a:endParaRPr lang="en-GB" dirty="0"/>
          </a:p>
          <a:p>
            <a:pPr marL="0" indent="0">
              <a:buNone/>
            </a:pPr>
            <a:r>
              <a:rPr lang="en-GB" sz="4000" dirty="0"/>
              <a:t>The repetitive, consistent, predictable elements of play help to organise and promote the neural systems which are responsible for complex cognitive (as well as social, emotional and motor) function.</a:t>
            </a:r>
          </a:p>
          <a:p>
            <a:pPr marL="0" indent="0">
              <a:buNone/>
            </a:pPr>
            <a:endParaRPr lang="en-GB" sz="4000" dirty="0"/>
          </a:p>
          <a:p>
            <a:pPr marL="0" indent="0">
              <a:buNone/>
            </a:pPr>
            <a:r>
              <a:rPr lang="en-GB" sz="4000" dirty="0">
                <a:ea typeface="Calibri" panose="020F0502020204030204" pitchFamily="34" charset="0"/>
              </a:rPr>
              <a:t>Play is self-reinforcing because it feels good. Pleasurable experiences activate the brain reward pathways, motivating the individual to repeat the rewarding behaviour and thus establish a circular process memory of ‘curiosity, pleasure and play’ (Perry et al 2000). </a:t>
            </a:r>
            <a:endParaRPr lang="en-US" sz="4000" dirty="0"/>
          </a:p>
        </p:txBody>
      </p:sp>
    </p:spTree>
    <p:extLst>
      <p:ext uri="{BB962C8B-B14F-4D97-AF65-F5344CB8AC3E}">
        <p14:creationId xmlns:p14="http://schemas.microsoft.com/office/powerpoint/2010/main" val="30081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4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le of wood&#10;&#10;Description generated with very high confidence">
            <a:extLst>
              <a:ext uri="{FF2B5EF4-FFF2-40B4-BE49-F238E27FC236}">
                <a16:creationId xmlns:a16="http://schemas.microsoft.com/office/drawing/2014/main" id="{5B031784-2F9B-412F-A55D-F04EA89DF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017" y="924060"/>
            <a:ext cx="4007904" cy="5009880"/>
          </a:xfrm>
          <a:prstGeom prst="rect">
            <a:avLst/>
          </a:prstGeom>
        </p:spPr>
      </p:pic>
      <p:sp>
        <p:nvSpPr>
          <p:cNvPr id="2" name="Title 1">
            <a:extLst>
              <a:ext uri="{FF2B5EF4-FFF2-40B4-BE49-F238E27FC236}">
                <a16:creationId xmlns:a16="http://schemas.microsoft.com/office/drawing/2014/main" id="{8576BDD6-31F3-483C-B0D3-5B1067515560}"/>
              </a:ext>
            </a:extLst>
          </p:cNvPr>
          <p:cNvSpPr>
            <a:spLocks noGrp="1"/>
          </p:cNvSpPr>
          <p:nvPr>
            <p:ph type="title"/>
          </p:nvPr>
        </p:nvSpPr>
        <p:spPr>
          <a:xfrm>
            <a:off x="1024129" y="585216"/>
            <a:ext cx="5062511" cy="1499616"/>
          </a:xfrm>
        </p:spPr>
        <p:txBody>
          <a:bodyPr>
            <a:normAutofit/>
          </a:bodyPr>
          <a:lstStyle/>
          <a:p>
            <a:r>
              <a:rPr lang="en-GB" sz="4100" b="1" dirty="0">
                <a:solidFill>
                  <a:srgbClr val="FFFFFF"/>
                </a:solidFill>
              </a:rPr>
              <a:t>PLAY is …… WELLBEING</a:t>
            </a:r>
            <a:br>
              <a:rPr lang="en-GB" sz="4100" dirty="0">
                <a:solidFill>
                  <a:srgbClr val="FFFFFF"/>
                </a:solidFill>
              </a:rPr>
            </a:br>
            <a:endParaRPr lang="en-US" sz="4100" dirty="0">
              <a:solidFill>
                <a:srgbClr val="FFFFFF"/>
              </a:solidFill>
            </a:endParaRPr>
          </a:p>
        </p:txBody>
      </p:sp>
      <p:sp>
        <p:nvSpPr>
          <p:cNvPr id="3" name="Content Placeholder 2">
            <a:extLst>
              <a:ext uri="{FF2B5EF4-FFF2-40B4-BE49-F238E27FC236}">
                <a16:creationId xmlns:a16="http://schemas.microsoft.com/office/drawing/2014/main" id="{B9115250-37A8-469C-8468-9CA541F6C290}"/>
              </a:ext>
            </a:extLst>
          </p:cNvPr>
          <p:cNvSpPr>
            <a:spLocks noGrp="1"/>
          </p:cNvSpPr>
          <p:nvPr>
            <p:ph idx="1"/>
          </p:nvPr>
        </p:nvSpPr>
        <p:spPr>
          <a:xfrm>
            <a:off x="1024129" y="1280161"/>
            <a:ext cx="5081232" cy="4937760"/>
          </a:xfrm>
        </p:spPr>
        <p:txBody>
          <a:bodyPr>
            <a:normAutofit lnSpcReduction="10000"/>
          </a:bodyPr>
          <a:lstStyle/>
          <a:p>
            <a:pPr marL="0" indent="0">
              <a:buNone/>
            </a:pPr>
            <a:endParaRPr lang="en-US" sz="1800" dirty="0">
              <a:solidFill>
                <a:srgbClr val="FFFFFF"/>
              </a:solidFill>
            </a:endParaRPr>
          </a:p>
          <a:p>
            <a:pPr marL="0" indent="0">
              <a:buNone/>
            </a:pPr>
            <a:r>
              <a:rPr lang="en-US" i="1" dirty="0">
                <a:solidFill>
                  <a:srgbClr val="FFFFFF"/>
                </a:solidFill>
              </a:rPr>
              <a:t>‘When it comes to beefing up your happiness, it’s hard to do better than engaged play. Not only does it align you with your deepest needs and deliver fun in the moment, but the social component of play is a huge predictor of increased daily well-being.’ </a:t>
            </a:r>
            <a:r>
              <a:rPr lang="en-US" dirty="0">
                <a:solidFill>
                  <a:srgbClr val="FFFFFF"/>
                </a:solidFill>
              </a:rPr>
              <a:t>(Robinson 2017)</a:t>
            </a:r>
          </a:p>
          <a:p>
            <a:pPr marL="0" indent="0">
              <a:buNone/>
            </a:pPr>
            <a:endParaRPr lang="en-GB" sz="2400" dirty="0">
              <a:solidFill>
                <a:srgbClr val="FFFFFF"/>
              </a:solidFill>
            </a:endParaRPr>
          </a:p>
          <a:p>
            <a:pPr marL="0" indent="0">
              <a:buNone/>
            </a:pPr>
            <a:r>
              <a:rPr lang="en-US" sz="2000" dirty="0">
                <a:solidFill>
                  <a:srgbClr val="FFFFFF"/>
                </a:solidFill>
              </a:rPr>
              <a:t>Image courtesy of:</a:t>
            </a:r>
          </a:p>
          <a:p>
            <a:pPr marL="0" indent="0">
              <a:buNone/>
            </a:pPr>
            <a:r>
              <a:rPr lang="en-US" sz="2000" dirty="0">
                <a:solidFill>
                  <a:srgbClr val="FFFFFF"/>
                </a:solidFill>
              </a:rPr>
              <a:t>https://www.instagram.com/p/Bj2zj7HjdsS/?hl=en&amp;taken-by=garvaldartists</a:t>
            </a:r>
          </a:p>
        </p:txBody>
      </p:sp>
      <p:cxnSp>
        <p:nvCxnSpPr>
          <p:cNvPr id="17" name="Straight Connector 13">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86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1E1E1-9329-4F56-B893-9DC15F013864}"/>
              </a:ext>
            </a:extLst>
          </p:cNvPr>
          <p:cNvSpPr>
            <a:spLocks noGrp="1"/>
          </p:cNvSpPr>
          <p:nvPr>
            <p:ph type="title"/>
          </p:nvPr>
        </p:nvSpPr>
        <p:spPr>
          <a:xfrm>
            <a:off x="838200" y="963877"/>
            <a:ext cx="3494362" cy="4930246"/>
          </a:xfrm>
        </p:spPr>
        <p:txBody>
          <a:bodyPr>
            <a:normAutofit/>
          </a:bodyPr>
          <a:lstStyle/>
          <a:p>
            <a:pPr algn="r"/>
            <a:r>
              <a:rPr lang="en-GB" b="1" dirty="0">
                <a:solidFill>
                  <a:schemeClr val="accent1"/>
                </a:solidFill>
              </a:rPr>
              <a:t>PLAY creates … EMPATHY</a:t>
            </a:r>
            <a:endParaRPr lang="en-US" b="1" dirty="0">
              <a:solidFill>
                <a:schemeClr val="accent1"/>
              </a:solidFill>
            </a:endParaRP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597709-5D75-4D9E-A259-5CE1888F1910}"/>
              </a:ext>
            </a:extLst>
          </p:cNvPr>
          <p:cNvSpPr>
            <a:spLocks noGrp="1"/>
          </p:cNvSpPr>
          <p:nvPr>
            <p:ph idx="1"/>
          </p:nvPr>
        </p:nvSpPr>
        <p:spPr>
          <a:xfrm>
            <a:off x="4976031" y="1181687"/>
            <a:ext cx="6377769" cy="6527408"/>
          </a:xfrm>
        </p:spPr>
        <p:txBody>
          <a:bodyPr anchor="ctr">
            <a:normAutofit/>
          </a:bodyPr>
          <a:lstStyle/>
          <a:p>
            <a:pPr marL="0" indent="0">
              <a:buNone/>
            </a:pPr>
            <a:r>
              <a:rPr lang="en-US" i="1" dirty="0"/>
              <a:t>‘The quality of social relationships is directly linked to mortality in a manner ‘comparable with well-established risk factors for mortality such as smoking and alcohol consumption and [exceeding] the influence of other risk factors such as physical inactivity and obesity’ </a:t>
            </a:r>
          </a:p>
          <a:p>
            <a:pPr marL="0" indent="0">
              <a:buNone/>
            </a:pPr>
            <a:r>
              <a:rPr lang="en-US" dirty="0"/>
              <a:t>(Meier 2013: 2).</a:t>
            </a:r>
          </a:p>
          <a:p>
            <a:pPr marL="0" indent="0">
              <a:buNone/>
            </a:pPr>
            <a:endParaRPr lang="en-US" sz="2400" dirty="0"/>
          </a:p>
          <a:p>
            <a:pPr marL="0" indent="0">
              <a:buNone/>
            </a:pPr>
            <a:r>
              <a:rPr lang="en-US" sz="2400" dirty="0"/>
              <a:t> </a:t>
            </a:r>
          </a:p>
          <a:p>
            <a:pPr marL="0" indent="0">
              <a:buNone/>
            </a:pPr>
            <a:endParaRPr lang="en-US" sz="2400" dirty="0"/>
          </a:p>
          <a:p>
            <a:pPr marL="0" indent="0">
              <a:buNone/>
            </a:pPr>
            <a:endParaRPr lang="en-GB" sz="2400" dirty="0"/>
          </a:p>
          <a:p>
            <a:pPr marL="0" indent="0">
              <a:buNone/>
            </a:pPr>
            <a:endParaRPr lang="en-US" sz="2400" dirty="0"/>
          </a:p>
        </p:txBody>
      </p:sp>
    </p:spTree>
    <p:extLst>
      <p:ext uri="{BB962C8B-B14F-4D97-AF65-F5344CB8AC3E}">
        <p14:creationId xmlns:p14="http://schemas.microsoft.com/office/powerpoint/2010/main" val="387729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B34AE-0C4B-46E2-B963-12741E76298F}"/>
              </a:ext>
            </a:extLst>
          </p:cNvPr>
          <p:cNvSpPr>
            <a:spLocks noGrp="1"/>
          </p:cNvSpPr>
          <p:nvPr>
            <p:ph type="title"/>
          </p:nvPr>
        </p:nvSpPr>
        <p:spPr>
          <a:xfrm>
            <a:off x="838200" y="963877"/>
            <a:ext cx="3494362" cy="4930246"/>
          </a:xfrm>
        </p:spPr>
        <p:txBody>
          <a:bodyPr>
            <a:normAutofit/>
          </a:bodyPr>
          <a:lstStyle/>
          <a:p>
            <a:pPr algn="r"/>
            <a:r>
              <a:rPr lang="en-GB" b="1" dirty="0">
                <a:solidFill>
                  <a:schemeClr val="accent1"/>
                </a:solidFill>
              </a:rPr>
              <a:t>PLAY builds ADAPTIVE RESILIENCE</a:t>
            </a:r>
            <a:endParaRPr lang="en-US" b="1"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E6A578-E56A-4F96-9DEA-F3420271472A}"/>
              </a:ext>
            </a:extLst>
          </p:cNvPr>
          <p:cNvSpPr>
            <a:spLocks noGrp="1"/>
          </p:cNvSpPr>
          <p:nvPr>
            <p:ph idx="1"/>
          </p:nvPr>
        </p:nvSpPr>
        <p:spPr>
          <a:xfrm>
            <a:off x="4976031" y="963877"/>
            <a:ext cx="6377769" cy="4930246"/>
          </a:xfrm>
        </p:spPr>
        <p:txBody>
          <a:bodyPr anchor="ctr">
            <a:normAutofit/>
          </a:bodyPr>
          <a:lstStyle/>
          <a:p>
            <a:pPr marL="0" indent="0">
              <a:buNone/>
            </a:pPr>
            <a:r>
              <a:rPr lang="en-US" dirty="0">
                <a:latin typeface="Calibri" panose="020F0502020204030204" pitchFamily="34" charset="0"/>
                <a:ea typeface="Calibri" panose="020F0502020204030204" pitchFamily="34" charset="0"/>
              </a:rPr>
              <a:t>‘</a:t>
            </a:r>
            <a:r>
              <a:rPr lang="en-US" i="1" dirty="0">
                <a:latin typeface="Calibri" panose="020F0502020204030204" pitchFamily="34" charset="0"/>
                <a:ea typeface="Calibri" panose="020F0502020204030204" pitchFamily="34" charset="0"/>
              </a:rPr>
              <a:t>Play is a protective shield against the potentially damaging effects of early social and emotional disadvantage.’</a:t>
            </a:r>
          </a:p>
          <a:p>
            <a:pPr marL="0" indent="0">
              <a:buNone/>
            </a:pPr>
            <a:r>
              <a:rPr lang="en-GB" dirty="0">
                <a:latin typeface="Calibri" panose="020F0502020204030204" pitchFamily="34" charset="0"/>
                <a:ea typeface="Calibri" panose="020F0502020204030204" pitchFamily="34" charset="0"/>
              </a:rPr>
              <a:t>(Ginsberg and </a:t>
            </a:r>
            <a:r>
              <a:rPr lang="en-GB" dirty="0" err="1">
                <a:latin typeface="Calibri" panose="020F0502020204030204" pitchFamily="34" charset="0"/>
                <a:ea typeface="Calibri" panose="020F0502020204030204" pitchFamily="34" charset="0"/>
              </a:rPr>
              <a:t>Jablow</a:t>
            </a:r>
            <a:r>
              <a:rPr lang="en-GB" dirty="0">
                <a:latin typeface="Calibri" panose="020F0502020204030204" pitchFamily="34" charset="0"/>
                <a:ea typeface="Calibri" panose="020F0502020204030204" pitchFamily="34" charset="0"/>
              </a:rPr>
              <a:t>, 2014)</a:t>
            </a:r>
            <a:endParaRPr lang="en-US" dirty="0">
              <a:latin typeface="Calibri" panose="020F0502020204030204" pitchFamily="34" charset="0"/>
              <a:ea typeface="Calibri" panose="020F0502020204030204" pitchFamily="34" charset="0"/>
            </a:endParaRPr>
          </a:p>
          <a:p>
            <a:pPr marL="0" indent="0">
              <a:buNone/>
            </a:pPr>
            <a:r>
              <a:rPr lang="en-US" sz="2400" i="1" dirty="0">
                <a:latin typeface="Calibri" panose="020F0502020204030204" pitchFamily="34" charset="0"/>
                <a:ea typeface="Calibri" panose="020F0502020204030204" pitchFamily="34" charset="0"/>
              </a:rPr>
              <a:t> </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114547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3FBC7-B8B2-4A22-BF16-4057CA48861C}"/>
              </a:ext>
            </a:extLst>
          </p:cNvPr>
          <p:cNvSpPr>
            <a:spLocks noGrp="1"/>
          </p:cNvSpPr>
          <p:nvPr>
            <p:ph type="title"/>
          </p:nvPr>
        </p:nvSpPr>
        <p:spPr>
          <a:xfrm>
            <a:off x="838200" y="963877"/>
            <a:ext cx="3494362" cy="4930246"/>
          </a:xfrm>
        </p:spPr>
        <p:txBody>
          <a:bodyPr>
            <a:normAutofit/>
          </a:bodyPr>
          <a:lstStyle/>
          <a:p>
            <a:pPr algn="r"/>
            <a:r>
              <a:rPr lang="en-GB" b="1" dirty="0">
                <a:solidFill>
                  <a:schemeClr val="accent1"/>
                </a:solidFill>
              </a:rPr>
              <a:t>PLAY is …… A UNIVERSAL RIGHT</a:t>
            </a:r>
            <a:endParaRPr lang="en-US" b="1"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896C1C-6023-48FF-9F97-649C03491339}"/>
              </a:ext>
            </a:extLst>
          </p:cNvPr>
          <p:cNvSpPr>
            <a:spLocks noGrp="1"/>
          </p:cNvSpPr>
          <p:nvPr>
            <p:ph idx="1"/>
          </p:nvPr>
        </p:nvSpPr>
        <p:spPr>
          <a:xfrm>
            <a:off x="4976031" y="963877"/>
            <a:ext cx="6377769" cy="5465058"/>
          </a:xfrm>
        </p:spPr>
        <p:txBody>
          <a:bodyPr anchor="ctr">
            <a:normAutofit/>
          </a:bodyPr>
          <a:lstStyle/>
          <a:p>
            <a:pPr marL="0" lvl="0" indent="0">
              <a:buNone/>
            </a:pPr>
            <a:r>
              <a:rPr lang="en-GB" dirty="0">
                <a:ea typeface="Calibri" panose="020F0502020204030204" pitchFamily="34" charset="0"/>
              </a:rPr>
              <a:t>UNCRC Article 24</a:t>
            </a:r>
          </a:p>
          <a:p>
            <a:pPr marL="0" lvl="0" indent="0">
              <a:buNone/>
            </a:pPr>
            <a:r>
              <a:rPr lang="en-GB" i="1" dirty="0"/>
              <a:t>‘ … the right of the child to the enjoyment of the highest attainable standard of health …’</a:t>
            </a:r>
          </a:p>
          <a:p>
            <a:pPr marL="0" lvl="0" indent="0">
              <a:buNone/>
            </a:pPr>
            <a:endParaRPr lang="en-GB" dirty="0">
              <a:ea typeface="Calibri" panose="020F0502020204030204" pitchFamily="34" charset="0"/>
            </a:endParaRPr>
          </a:p>
          <a:p>
            <a:pPr marL="0" indent="0">
              <a:buNone/>
            </a:pPr>
            <a:r>
              <a:rPr lang="en-GB" dirty="0">
                <a:ea typeface="Calibri" panose="020F0502020204030204" pitchFamily="34" charset="0"/>
              </a:rPr>
              <a:t>UNCRC Article 31</a:t>
            </a:r>
            <a:endParaRPr lang="en-US" dirty="0">
              <a:ea typeface="Calibri" panose="020F0502020204030204" pitchFamily="34" charset="0"/>
            </a:endParaRPr>
          </a:p>
          <a:p>
            <a:pPr marL="0" indent="0">
              <a:buNone/>
            </a:pPr>
            <a:r>
              <a:rPr lang="en-GB" i="1" dirty="0">
                <a:ea typeface="Calibri" panose="020F0502020204030204" pitchFamily="34" charset="0"/>
              </a:rPr>
              <a:t>‘… the right to rest and leisure, to engage in play and recreational activities appropriate to the age of the child …’</a:t>
            </a:r>
            <a:endParaRPr lang="en-GB" sz="2400" i="1" dirty="0"/>
          </a:p>
        </p:txBody>
      </p:sp>
    </p:spTree>
    <p:extLst>
      <p:ext uri="{BB962C8B-B14F-4D97-AF65-F5344CB8AC3E}">
        <p14:creationId xmlns:p14="http://schemas.microsoft.com/office/powerpoint/2010/main" val="192049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7F771-BDE7-4C88-88B0-61206B8282BD}"/>
              </a:ext>
            </a:extLst>
          </p:cNvPr>
          <p:cNvSpPr>
            <a:spLocks noGrp="1"/>
          </p:cNvSpPr>
          <p:nvPr>
            <p:ph type="title"/>
          </p:nvPr>
        </p:nvSpPr>
        <p:spPr>
          <a:xfrm>
            <a:off x="1288064" y="1125415"/>
            <a:ext cx="9637776" cy="675250"/>
          </a:xfrm>
        </p:spPr>
        <p:txBody>
          <a:bodyPr>
            <a:normAutofit/>
          </a:bodyPr>
          <a:lstStyle/>
          <a:p>
            <a:r>
              <a:rPr lang="en-GB" sz="3600" dirty="0"/>
              <a:t>The future foretold …?</a:t>
            </a:r>
            <a:endParaRPr lang="en-US" sz="3600" dirty="0"/>
          </a:p>
        </p:txBody>
      </p:sp>
      <p:sp>
        <p:nvSpPr>
          <p:cNvPr id="3" name="Content Placeholder 2">
            <a:extLst>
              <a:ext uri="{FF2B5EF4-FFF2-40B4-BE49-F238E27FC236}">
                <a16:creationId xmlns:a16="http://schemas.microsoft.com/office/drawing/2014/main" id="{8B15249F-F65B-4479-B4F0-5DC183B38D61}"/>
              </a:ext>
            </a:extLst>
          </p:cNvPr>
          <p:cNvSpPr>
            <a:spLocks noGrp="1"/>
          </p:cNvSpPr>
          <p:nvPr>
            <p:ph idx="1"/>
          </p:nvPr>
        </p:nvSpPr>
        <p:spPr>
          <a:xfrm>
            <a:off x="1288064" y="1800666"/>
            <a:ext cx="9637776" cy="4097204"/>
          </a:xfrm>
        </p:spPr>
        <p:txBody>
          <a:bodyPr>
            <a:noAutofit/>
          </a:bodyPr>
          <a:lstStyle/>
          <a:p>
            <a:pPr marL="0" indent="0">
              <a:buNone/>
            </a:pPr>
            <a:r>
              <a:rPr lang="en-GB" i="1" dirty="0"/>
              <a:t>‘ …Play will become so valued by adults who will have the leisure, health and technological resources to engage in more play themselves, that the value of play for children will be more recognised …’</a:t>
            </a:r>
          </a:p>
          <a:p>
            <a:pPr marL="0" indent="0">
              <a:buNone/>
            </a:pPr>
            <a:r>
              <a:rPr lang="en-GB" dirty="0"/>
              <a:t>H</a:t>
            </a:r>
            <a:r>
              <a:rPr lang="en-US" dirty="0" err="1"/>
              <a:t>owever</a:t>
            </a:r>
            <a:r>
              <a:rPr lang="en-US" dirty="0"/>
              <a:t> …</a:t>
            </a:r>
          </a:p>
          <a:p>
            <a:pPr marL="0" indent="0">
              <a:buNone/>
            </a:pPr>
            <a:r>
              <a:rPr lang="en-GB" i="1" dirty="0"/>
              <a:t>‘Play will be taken over by adults [who] will require children </a:t>
            </a:r>
            <a:r>
              <a:rPr lang="en-GB" b="1" i="1" dirty="0"/>
              <a:t>to earn </a:t>
            </a:r>
            <a:r>
              <a:rPr lang="en-GB" i="1" dirty="0"/>
              <a:t>the right to play, after they have mastered some authoritatively determined body of knowledge.’</a:t>
            </a:r>
          </a:p>
          <a:p>
            <a:pPr marL="0" indent="0">
              <a:buNone/>
            </a:pPr>
            <a:r>
              <a:rPr lang="en-GB" dirty="0"/>
              <a:t>(Bergen and </a:t>
            </a:r>
            <a:r>
              <a:rPr lang="en-GB" dirty="0" err="1"/>
              <a:t>Pronin</a:t>
            </a:r>
            <a:r>
              <a:rPr lang="en-GB" dirty="0"/>
              <a:t> </a:t>
            </a:r>
            <a:r>
              <a:rPr lang="en-GB" dirty="0" err="1"/>
              <a:t>Fromberg</a:t>
            </a:r>
            <a:r>
              <a:rPr lang="en-GB" dirty="0"/>
              <a:t> 2006: 418)</a:t>
            </a:r>
          </a:p>
        </p:txBody>
      </p:sp>
    </p:spTree>
    <p:extLst>
      <p:ext uri="{BB962C8B-B14F-4D97-AF65-F5344CB8AC3E}">
        <p14:creationId xmlns:p14="http://schemas.microsoft.com/office/powerpoint/2010/main" val="349439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C3B6-5992-4146-90F6-5BEF328CFDB9}"/>
              </a:ext>
            </a:extLst>
          </p:cNvPr>
          <p:cNvSpPr>
            <a:spLocks noGrp="1"/>
          </p:cNvSpPr>
          <p:nvPr>
            <p:ph type="title"/>
          </p:nvPr>
        </p:nvSpPr>
        <p:spPr>
          <a:xfrm>
            <a:off x="1417067" y="1495469"/>
            <a:ext cx="9357865" cy="1041901"/>
          </a:xfrm>
        </p:spPr>
        <p:txBody>
          <a:bodyPr>
            <a:normAutofit fontScale="90000"/>
          </a:bodyPr>
          <a:lstStyle/>
          <a:p>
            <a:r>
              <a:rPr lang="en-GB" sz="4000" dirty="0"/>
              <a:t>The Play Journey … from cradle to grave:</a:t>
            </a:r>
            <a:br>
              <a:rPr lang="en-GB" sz="4000" dirty="0"/>
            </a:br>
            <a:r>
              <a:rPr lang="en-GB" sz="3100" dirty="0"/>
              <a:t>The difference between life  - and a life worth living.</a:t>
            </a:r>
            <a:endParaRPr lang="en-US" sz="3100" dirty="0"/>
          </a:p>
        </p:txBody>
      </p:sp>
      <p:sp>
        <p:nvSpPr>
          <p:cNvPr id="5" name="Content Placeholder 4">
            <a:extLst>
              <a:ext uri="{FF2B5EF4-FFF2-40B4-BE49-F238E27FC236}">
                <a16:creationId xmlns:a16="http://schemas.microsoft.com/office/drawing/2014/main" id="{39C2FD95-D65D-4F17-B0E4-A3A025CFF119}"/>
              </a:ext>
            </a:extLst>
          </p:cNvPr>
          <p:cNvSpPr>
            <a:spLocks noGrp="1"/>
          </p:cNvSpPr>
          <p:nvPr>
            <p:ph sz="half" idx="1"/>
          </p:nvPr>
        </p:nvSpPr>
        <p:spPr>
          <a:xfrm>
            <a:off x="1452656" y="2806671"/>
            <a:ext cx="4483324" cy="2594723"/>
          </a:xfrm>
        </p:spPr>
        <p:txBody>
          <a:bodyPr>
            <a:normAutofit/>
          </a:bodyPr>
          <a:lstStyle/>
          <a:p>
            <a:pPr marL="0" indent="0">
              <a:buNone/>
            </a:pPr>
            <a:r>
              <a:rPr lang="en-GB" sz="2400" dirty="0"/>
              <a:t>Play is a matter of survival. </a:t>
            </a:r>
          </a:p>
          <a:p>
            <a:pPr marL="0" indent="0">
              <a:buNone/>
            </a:pPr>
            <a:r>
              <a:rPr lang="en-GB" sz="2400" dirty="0"/>
              <a:t>It is fundamental to our health and development, to our relationships and to our capacity for learning and adaptation to change.</a:t>
            </a:r>
          </a:p>
        </p:txBody>
      </p:sp>
      <p:sp>
        <p:nvSpPr>
          <p:cNvPr id="6" name="Content Placeholder 5">
            <a:extLst>
              <a:ext uri="{FF2B5EF4-FFF2-40B4-BE49-F238E27FC236}">
                <a16:creationId xmlns:a16="http://schemas.microsoft.com/office/drawing/2014/main" id="{F3A10808-7A27-44F1-8CA3-3C7DE22147A8}"/>
              </a:ext>
            </a:extLst>
          </p:cNvPr>
          <p:cNvSpPr>
            <a:spLocks noGrp="1"/>
          </p:cNvSpPr>
          <p:nvPr>
            <p:ph sz="half" idx="2"/>
          </p:nvPr>
        </p:nvSpPr>
        <p:spPr>
          <a:xfrm>
            <a:off x="6256020" y="2971273"/>
            <a:ext cx="4554501" cy="2430122"/>
          </a:xfrm>
        </p:spPr>
        <p:txBody>
          <a:bodyPr>
            <a:normAutofit/>
          </a:bodyPr>
          <a:lstStyle/>
          <a:p>
            <a:pPr marL="0" indent="0">
              <a:buNone/>
            </a:pPr>
            <a:r>
              <a:rPr lang="en-GB" sz="2400" i="1" dirty="0"/>
              <a:t>‘ …But in the end the most significant aspect of play is that it allows us to express our joy and connect most deeply with the best in ourselves, and in others.’</a:t>
            </a:r>
          </a:p>
          <a:p>
            <a:pPr marL="0" indent="0">
              <a:buNone/>
            </a:pPr>
            <a:r>
              <a:rPr lang="en-GB" sz="2400" i="1" dirty="0"/>
              <a:t>Stuart Brown, 2008</a:t>
            </a:r>
            <a:endParaRPr lang="en-US" sz="2400" i="1" dirty="0"/>
          </a:p>
        </p:txBody>
      </p:sp>
    </p:spTree>
    <p:extLst>
      <p:ext uri="{BB962C8B-B14F-4D97-AF65-F5344CB8AC3E}">
        <p14:creationId xmlns:p14="http://schemas.microsoft.com/office/powerpoint/2010/main" val="344650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5F53-B4A2-40D6-B02D-EF27CB4042B9}"/>
              </a:ext>
            </a:extLst>
          </p:cNvPr>
          <p:cNvSpPr>
            <a:spLocks noGrp="1"/>
          </p:cNvSpPr>
          <p:nvPr>
            <p:ph type="title" idx="4294967295"/>
          </p:nvPr>
        </p:nvSpPr>
        <p:spPr>
          <a:xfrm>
            <a:off x="0" y="-499887"/>
            <a:ext cx="12192000" cy="2161172"/>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GB" sz="3200" b="1" dirty="0">
                <a:latin typeface="+mn-lt"/>
              </a:rPr>
              <a:t>Thank-you Upstart!</a:t>
            </a:r>
            <a:br>
              <a:rPr lang="en-GB" sz="2800" b="1" dirty="0">
                <a:latin typeface="+mn-lt"/>
              </a:rPr>
            </a:br>
            <a:r>
              <a:rPr lang="en-GB" sz="2800" dirty="0">
                <a:solidFill>
                  <a:srgbClr val="002060"/>
                </a:solidFill>
                <a:latin typeface="+mn-lt"/>
              </a:rPr>
              <a:t>Julia Whitaker, Health Play Specialist: juliafreya@btinternet.com</a:t>
            </a:r>
            <a:endParaRPr lang="en-US" sz="2800" dirty="0">
              <a:solidFill>
                <a:srgbClr val="002060"/>
              </a:solidFill>
              <a:latin typeface="+mn-lt"/>
            </a:endParaRPr>
          </a:p>
        </p:txBody>
      </p:sp>
      <p:sp>
        <p:nvSpPr>
          <p:cNvPr id="3" name="Content Placeholder 2">
            <a:extLst>
              <a:ext uri="{FF2B5EF4-FFF2-40B4-BE49-F238E27FC236}">
                <a16:creationId xmlns:a16="http://schemas.microsoft.com/office/drawing/2014/main" id="{6BBE67A8-FB2D-4BC3-A669-27D364167E08}"/>
              </a:ext>
            </a:extLst>
          </p:cNvPr>
          <p:cNvSpPr>
            <a:spLocks noGrp="1"/>
          </p:cNvSpPr>
          <p:nvPr>
            <p:ph idx="4294967295"/>
          </p:nvPr>
        </p:nvSpPr>
        <p:spPr>
          <a:xfrm>
            <a:off x="-23448" y="1826245"/>
            <a:ext cx="12192001" cy="5120856"/>
          </a:xfrm>
          <a:ln>
            <a:noFill/>
          </a:ln>
        </p:spPr>
        <p:style>
          <a:lnRef idx="2">
            <a:schemeClr val="dk1"/>
          </a:lnRef>
          <a:fillRef idx="1">
            <a:schemeClr val="lt1"/>
          </a:fillRef>
          <a:effectRef idx="0">
            <a:schemeClr val="dk1"/>
          </a:effectRef>
          <a:fontRef idx="minor">
            <a:schemeClr val="dk1"/>
          </a:fontRef>
        </p:style>
        <p:txBody>
          <a:bodyPr>
            <a:normAutofit/>
          </a:bodyPr>
          <a:lstStyle/>
          <a:p>
            <a:pPr>
              <a:buClr>
                <a:srgbClr val="374251"/>
              </a:buClr>
            </a:pPr>
            <a:endParaRPr lang="en-GB" sz="2000" dirty="0"/>
          </a:p>
          <a:p>
            <a:pPr>
              <a:buClr>
                <a:srgbClr val="374251"/>
              </a:buClr>
            </a:pPr>
            <a:endParaRPr lang="en-GB" sz="2000" dirty="0"/>
          </a:p>
          <a:p>
            <a:pPr>
              <a:buClr>
                <a:srgbClr val="374251"/>
              </a:buClr>
            </a:pPr>
            <a:endParaRPr lang="en-GB" sz="2000" dirty="0"/>
          </a:p>
          <a:p>
            <a:pPr>
              <a:buClr>
                <a:srgbClr val="374251"/>
              </a:buClr>
            </a:pPr>
            <a:endParaRPr lang="en-GB" sz="2000" dirty="0"/>
          </a:p>
          <a:p>
            <a:pPr>
              <a:buClr>
                <a:srgbClr val="374251"/>
              </a:buClr>
            </a:pPr>
            <a:endParaRPr lang="en-GB" sz="2000" dirty="0"/>
          </a:p>
          <a:p>
            <a:pPr lvl="2">
              <a:buClr>
                <a:srgbClr val="374251"/>
              </a:buClr>
            </a:pPr>
            <a:endParaRPr lang="en-GB" dirty="0"/>
          </a:p>
          <a:p>
            <a:pPr marL="0" indent="0">
              <a:buClr>
                <a:srgbClr val="374251"/>
              </a:buClr>
              <a:buNone/>
            </a:pPr>
            <a:endParaRPr lang="en-GB" sz="2000" b="1" dirty="0"/>
          </a:p>
          <a:p>
            <a:pPr marL="0" indent="0">
              <a:buClr>
                <a:srgbClr val="374251"/>
              </a:buClr>
              <a:buNone/>
            </a:pPr>
            <a:endParaRPr lang="en-GB" sz="2000" b="1" dirty="0"/>
          </a:p>
          <a:p>
            <a:pPr marL="0" indent="0" algn="ctr">
              <a:buClr>
                <a:srgbClr val="374251"/>
              </a:buClr>
              <a:buNone/>
            </a:pPr>
            <a:endParaRPr lang="en-GB" sz="2400" b="1" dirty="0"/>
          </a:p>
          <a:p>
            <a:pPr marL="0" indent="0" algn="ctr">
              <a:buClr>
                <a:srgbClr val="374251"/>
              </a:buClr>
              <a:buNone/>
            </a:pPr>
            <a:r>
              <a:rPr lang="en-GB" sz="2400" b="1" dirty="0"/>
              <a:t>C</a:t>
            </a:r>
            <a:r>
              <a:rPr lang="en-US" sz="2400" b="1" dirty="0" err="1"/>
              <a:t>oming</a:t>
            </a:r>
            <a:r>
              <a:rPr lang="en-US" sz="2400" b="1" dirty="0"/>
              <a:t> soon (2019)</a:t>
            </a:r>
          </a:p>
          <a:p>
            <a:pPr marL="0" indent="0" algn="ctr">
              <a:buClr>
                <a:srgbClr val="374251"/>
              </a:buClr>
              <a:buNone/>
            </a:pPr>
            <a:r>
              <a:rPr lang="en-GB" sz="2400" dirty="0"/>
              <a:t>P</a:t>
            </a:r>
            <a:r>
              <a:rPr lang="en-US" sz="2400" dirty="0"/>
              <a:t>lay for Public Health and Wellbeing: Edited by Julia Whitaker and Alison Tonkin. </a:t>
            </a:r>
          </a:p>
        </p:txBody>
      </p:sp>
      <p:pic>
        <p:nvPicPr>
          <p:cNvPr id="6" name="Picture 5">
            <a:extLst>
              <a:ext uri="{FF2B5EF4-FFF2-40B4-BE49-F238E27FC236}">
                <a16:creationId xmlns:a16="http://schemas.microsoft.com/office/drawing/2014/main" id="{54216CB7-AA74-4AA5-B886-347DED4D6A45}"/>
              </a:ext>
            </a:extLst>
          </p:cNvPr>
          <p:cNvPicPr>
            <a:picLocks noChangeAspect="1"/>
          </p:cNvPicPr>
          <p:nvPr/>
        </p:nvPicPr>
        <p:blipFill>
          <a:blip r:embed="rId3"/>
          <a:stretch>
            <a:fillRect/>
          </a:stretch>
        </p:blipFill>
        <p:spPr>
          <a:xfrm>
            <a:off x="1615856" y="1468482"/>
            <a:ext cx="2540749" cy="3797315"/>
          </a:xfrm>
          <a:prstGeom prst="rect">
            <a:avLst/>
          </a:prstGeom>
        </p:spPr>
      </p:pic>
      <p:pic>
        <p:nvPicPr>
          <p:cNvPr id="7" name="Picture 6">
            <a:extLst>
              <a:ext uri="{FF2B5EF4-FFF2-40B4-BE49-F238E27FC236}">
                <a16:creationId xmlns:a16="http://schemas.microsoft.com/office/drawing/2014/main" id="{D37EDCBB-552F-489F-B9A5-FA71E8712DE2}"/>
              </a:ext>
            </a:extLst>
          </p:cNvPr>
          <p:cNvPicPr>
            <a:picLocks noChangeAspect="1"/>
          </p:cNvPicPr>
          <p:nvPr/>
        </p:nvPicPr>
        <p:blipFill>
          <a:blip r:embed="rId4"/>
          <a:stretch>
            <a:fillRect/>
          </a:stretch>
        </p:blipFill>
        <p:spPr>
          <a:xfrm>
            <a:off x="7203620" y="1468482"/>
            <a:ext cx="3797315" cy="3797315"/>
          </a:xfrm>
          <a:prstGeom prst="rect">
            <a:avLst/>
          </a:prstGeom>
        </p:spPr>
      </p:pic>
    </p:spTree>
    <p:extLst>
      <p:ext uri="{BB962C8B-B14F-4D97-AF65-F5344CB8AC3E}">
        <p14:creationId xmlns:p14="http://schemas.microsoft.com/office/powerpoint/2010/main" val="274733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2FEF-B540-498D-9CB1-0A6AAFE573B5}"/>
              </a:ext>
            </a:extLst>
          </p:cNvPr>
          <p:cNvSpPr>
            <a:spLocks noGrp="1"/>
          </p:cNvSpPr>
          <p:nvPr>
            <p:ph type="title"/>
          </p:nvPr>
        </p:nvSpPr>
        <p:spPr>
          <a:xfrm>
            <a:off x="838200" y="365125"/>
            <a:ext cx="10515600" cy="802493"/>
          </a:xfrm>
        </p:spPr>
        <p:txBody>
          <a:bodyPr>
            <a:normAutofit/>
          </a:bodyPr>
          <a:lstStyle/>
          <a:p>
            <a:r>
              <a:rPr lang="en-GB" sz="3200" b="1" dirty="0"/>
              <a:t>References:</a:t>
            </a:r>
            <a:endParaRPr lang="en-US" sz="3200" b="1" dirty="0"/>
          </a:p>
        </p:txBody>
      </p:sp>
      <p:sp>
        <p:nvSpPr>
          <p:cNvPr id="3" name="Content Placeholder 2">
            <a:extLst>
              <a:ext uri="{FF2B5EF4-FFF2-40B4-BE49-F238E27FC236}">
                <a16:creationId xmlns:a16="http://schemas.microsoft.com/office/drawing/2014/main" id="{8071F63A-0271-4BD0-8B2A-46C5E991DFD7}"/>
              </a:ext>
            </a:extLst>
          </p:cNvPr>
          <p:cNvSpPr>
            <a:spLocks noGrp="1"/>
          </p:cNvSpPr>
          <p:nvPr>
            <p:ph idx="1"/>
          </p:nvPr>
        </p:nvSpPr>
        <p:spPr>
          <a:xfrm>
            <a:off x="838200" y="1167618"/>
            <a:ext cx="10515600" cy="4797084"/>
          </a:xfrm>
        </p:spPr>
        <p:txBody>
          <a:bodyPr>
            <a:normAutofit fontScale="25000" lnSpcReduction="20000"/>
          </a:bodyPr>
          <a:lstStyle/>
          <a:p>
            <a:pPr>
              <a:lnSpc>
                <a:spcPct val="107000"/>
              </a:lnSpc>
              <a:spcAft>
                <a:spcPts val="800"/>
              </a:spcAft>
            </a:pPr>
            <a:r>
              <a:rPr lang="en-US" sz="9600" dirty="0" err="1">
                <a:ea typeface="Calibri" panose="020F0502020204030204" pitchFamily="34" charset="0"/>
                <a:cs typeface="Calibri" panose="020F0502020204030204" pitchFamily="34" charset="0"/>
              </a:rPr>
              <a:t>Braveman</a:t>
            </a:r>
            <a:r>
              <a:rPr lang="en-US" sz="9600" dirty="0">
                <a:ea typeface="Calibri" panose="020F0502020204030204" pitchFamily="34" charset="0"/>
                <a:cs typeface="Calibri" panose="020F0502020204030204" pitchFamily="34" charset="0"/>
              </a:rPr>
              <a:t>, P. A., Kumanyika, S., Fielding, J., </a:t>
            </a:r>
            <a:r>
              <a:rPr lang="en-US" sz="9600" dirty="0" err="1">
                <a:ea typeface="Calibri" panose="020F0502020204030204" pitchFamily="34" charset="0"/>
                <a:cs typeface="Calibri" panose="020F0502020204030204" pitchFamily="34" charset="0"/>
              </a:rPr>
              <a:t>LaVeist</a:t>
            </a:r>
            <a:r>
              <a:rPr lang="en-US" sz="9600" dirty="0">
                <a:ea typeface="Calibri" panose="020F0502020204030204" pitchFamily="34" charset="0"/>
                <a:cs typeface="Calibri" panose="020F0502020204030204" pitchFamily="34" charset="0"/>
              </a:rPr>
              <a:t>, T., Borrell, L. N., </a:t>
            </a:r>
            <a:r>
              <a:rPr lang="en-US" sz="9600" dirty="0" err="1">
                <a:ea typeface="Calibri" panose="020F0502020204030204" pitchFamily="34" charset="0"/>
                <a:cs typeface="Calibri" panose="020F0502020204030204" pitchFamily="34" charset="0"/>
              </a:rPr>
              <a:t>Manderscheid</a:t>
            </a:r>
            <a:r>
              <a:rPr lang="en-US" sz="9600" dirty="0">
                <a:ea typeface="Calibri" panose="020F0502020204030204" pitchFamily="34" charset="0"/>
                <a:cs typeface="Calibri" panose="020F0502020204030204" pitchFamily="34" charset="0"/>
              </a:rPr>
              <a:t>, R. and Troutman, A., 2011, ) </a:t>
            </a:r>
            <a:r>
              <a:rPr lang="en-US" sz="9600" i="1" dirty="0">
                <a:ea typeface="Calibri" panose="020F0502020204030204" pitchFamily="34" charset="0"/>
                <a:cs typeface="Calibri" panose="020F0502020204030204" pitchFamily="34" charset="0"/>
              </a:rPr>
              <a:t>Health Disparities and Health Equity: The Issue is Justice. </a:t>
            </a:r>
            <a:r>
              <a:rPr lang="en-US" sz="9600" dirty="0">
                <a:ea typeface="Calibri" panose="020F0502020204030204" pitchFamily="34" charset="0"/>
                <a:cs typeface="Calibri" panose="020F0502020204030204" pitchFamily="34" charset="0"/>
              </a:rPr>
              <a:t>Am J Public Health. 101(Suppl 1): 149–155.</a:t>
            </a:r>
          </a:p>
          <a:p>
            <a:pPr>
              <a:lnSpc>
                <a:spcPct val="107000"/>
              </a:lnSpc>
              <a:spcAft>
                <a:spcPts val="800"/>
              </a:spcAft>
            </a:pPr>
            <a:r>
              <a:rPr lang="en-GB" sz="9600" dirty="0">
                <a:ea typeface="Calibri" panose="020F0502020204030204" pitchFamily="34" charset="0"/>
                <a:cs typeface="Calibri" panose="020F0502020204030204" pitchFamily="34" charset="0"/>
              </a:rPr>
              <a:t>Brown, S., 2008, </a:t>
            </a:r>
            <a:r>
              <a:rPr lang="en-GB" sz="9600" i="1" dirty="0">
                <a:ea typeface="Calibri" panose="020F0502020204030204" pitchFamily="34" charset="0"/>
                <a:cs typeface="Calibri" panose="020F0502020204030204" pitchFamily="34" charset="0"/>
              </a:rPr>
              <a:t>Play is more than just fun. </a:t>
            </a:r>
            <a:r>
              <a:rPr lang="en-GB" sz="9600" i="1" dirty="0">
                <a:ea typeface="Calibri" panose="020F0502020204030204" pitchFamily="34" charset="0"/>
                <a:cs typeface="Calibri" panose="020F0502020204030204" pitchFamily="34" charset="0"/>
                <a:hlinkClick r:id="rId3"/>
              </a:rPr>
              <a:t>https://www.ted.com/talks/stuart_brown_says_play_is_more_than_fun_it_s_vital?language=en</a:t>
            </a:r>
            <a:endParaRPr lang="en-GB" sz="9600" i="1" dirty="0">
              <a:ea typeface="Calibri" panose="020F0502020204030204" pitchFamily="34" charset="0"/>
              <a:cs typeface="Calibri" panose="020F0502020204030204" pitchFamily="34" charset="0"/>
            </a:endParaRPr>
          </a:p>
          <a:p>
            <a:pPr>
              <a:lnSpc>
                <a:spcPct val="107000"/>
              </a:lnSpc>
              <a:spcAft>
                <a:spcPts val="800"/>
              </a:spcAft>
            </a:pPr>
            <a:r>
              <a:rPr lang="en-GB" sz="9600" dirty="0" err="1">
                <a:ea typeface="Calibri" panose="020F0502020204030204" pitchFamily="34" charset="0"/>
                <a:cs typeface="Calibri" panose="020F0502020204030204" pitchFamily="34" charset="0"/>
              </a:rPr>
              <a:t>Gauntlett</a:t>
            </a:r>
            <a:r>
              <a:rPr lang="en-GB" sz="9600" dirty="0">
                <a:ea typeface="Calibri" panose="020F0502020204030204" pitchFamily="34" charset="0"/>
                <a:cs typeface="Calibri" panose="020F0502020204030204" pitchFamily="34" charset="0"/>
              </a:rPr>
              <a:t>, D., Ackermann, A., </a:t>
            </a:r>
            <a:r>
              <a:rPr lang="en-GB" sz="9600" dirty="0" err="1">
                <a:ea typeface="Calibri" panose="020F0502020204030204" pitchFamily="34" charset="0"/>
                <a:cs typeface="Calibri" panose="020F0502020204030204" pitchFamily="34" charset="0"/>
              </a:rPr>
              <a:t>Whitebread</a:t>
            </a:r>
            <a:r>
              <a:rPr lang="en-GB" sz="9600" dirty="0">
                <a:ea typeface="Calibri" panose="020F0502020204030204" pitchFamily="34" charset="0"/>
                <a:cs typeface="Calibri" panose="020F0502020204030204" pitchFamily="34" charset="0"/>
              </a:rPr>
              <a:t>, D., </a:t>
            </a:r>
            <a:r>
              <a:rPr lang="en-GB" sz="9600" dirty="0" err="1">
                <a:ea typeface="Calibri" panose="020F0502020204030204" pitchFamily="34" charset="0"/>
                <a:cs typeface="Calibri" panose="020F0502020204030204" pitchFamily="34" charset="0"/>
              </a:rPr>
              <a:t>Wolbers</a:t>
            </a:r>
            <a:r>
              <a:rPr lang="en-GB" sz="9600" dirty="0">
                <a:ea typeface="Calibri" panose="020F0502020204030204" pitchFamily="34" charset="0"/>
                <a:cs typeface="Calibri" panose="020F0502020204030204" pitchFamily="34" charset="0"/>
              </a:rPr>
              <a:t>, T. and </a:t>
            </a:r>
            <a:r>
              <a:rPr lang="en-GB" sz="9600" dirty="0" err="1">
                <a:ea typeface="Calibri" panose="020F0502020204030204" pitchFamily="34" charset="0"/>
                <a:cs typeface="Calibri" panose="020F0502020204030204" pitchFamily="34" charset="0"/>
              </a:rPr>
              <a:t>Weckstro</a:t>
            </a:r>
            <a:r>
              <a:rPr lang="en-GB" sz="9600" dirty="0">
                <a:ea typeface="Calibri" panose="020F0502020204030204" pitchFamily="34" charset="0"/>
                <a:cs typeface="Calibri" panose="020F0502020204030204" pitchFamily="34" charset="0"/>
              </a:rPr>
              <a:t>, C., 2010, </a:t>
            </a:r>
            <a:r>
              <a:rPr lang="en-GB" sz="9600" i="1" dirty="0">
                <a:ea typeface="Calibri" panose="020F0502020204030204" pitchFamily="34" charset="0"/>
                <a:cs typeface="Calibri" panose="020F0502020204030204" pitchFamily="34" charset="0"/>
              </a:rPr>
              <a:t>The future of play. Defining the role and value of play in the 21st century. </a:t>
            </a:r>
            <a:r>
              <a:rPr lang="en-GB" sz="9600" dirty="0">
                <a:ea typeface="Calibri" panose="020F0502020204030204" pitchFamily="34" charset="0"/>
                <a:cs typeface="Calibri" panose="020F0502020204030204" pitchFamily="34" charset="0"/>
              </a:rPr>
              <a:t>Billund: The Institute.</a:t>
            </a:r>
            <a:endParaRPr lang="en-US" sz="9600" dirty="0">
              <a:ea typeface="Calibri" panose="020F0502020204030204" pitchFamily="34" charset="0"/>
              <a:cs typeface="Calibri" panose="020F0502020204030204" pitchFamily="34" charset="0"/>
            </a:endParaRPr>
          </a:p>
          <a:p>
            <a:pPr>
              <a:lnSpc>
                <a:spcPct val="107000"/>
              </a:lnSpc>
              <a:spcAft>
                <a:spcPts val="800"/>
              </a:spcAft>
            </a:pPr>
            <a:r>
              <a:rPr lang="en-US" sz="9600" dirty="0">
                <a:ea typeface="Calibri" panose="020F0502020204030204" pitchFamily="34" charset="0"/>
                <a:cs typeface="Calibri" panose="020F0502020204030204" pitchFamily="34" charset="0"/>
              </a:rPr>
              <a:t>Ginsberg, K. R. and </a:t>
            </a:r>
            <a:r>
              <a:rPr lang="en-US" sz="9600" dirty="0" err="1">
                <a:ea typeface="Calibri" panose="020F0502020204030204" pitchFamily="34" charset="0"/>
                <a:cs typeface="Calibri" panose="020F0502020204030204" pitchFamily="34" charset="0"/>
              </a:rPr>
              <a:t>Jablow</a:t>
            </a:r>
            <a:r>
              <a:rPr lang="en-US" sz="9600" dirty="0">
                <a:ea typeface="Calibri" panose="020F0502020204030204" pitchFamily="34" charset="0"/>
                <a:cs typeface="Calibri" panose="020F0502020204030204" pitchFamily="34" charset="0"/>
              </a:rPr>
              <a:t>, M. M., 2014, </a:t>
            </a:r>
            <a:r>
              <a:rPr lang="en-US" sz="9600" i="1" dirty="0">
                <a:ea typeface="Calibri" panose="020F0502020204030204" pitchFamily="34" charset="0"/>
                <a:cs typeface="Calibri" panose="020F0502020204030204" pitchFamily="34" charset="0"/>
              </a:rPr>
              <a:t>Building Resilience in Children and Teens. Giving Kids Roots and Wings. </a:t>
            </a:r>
            <a:r>
              <a:rPr lang="en-US" sz="9600" dirty="0">
                <a:ea typeface="Calibri" panose="020F0502020204030204" pitchFamily="34" charset="0"/>
                <a:cs typeface="Calibri" panose="020F0502020204030204" pitchFamily="34" charset="0"/>
              </a:rPr>
              <a:t>American Academy of Pediatrics.</a:t>
            </a:r>
          </a:p>
          <a:p>
            <a:pPr>
              <a:lnSpc>
                <a:spcPct val="107000"/>
              </a:lnSpc>
              <a:spcAft>
                <a:spcPts val="800"/>
              </a:spcAft>
            </a:pPr>
            <a:r>
              <a:rPr lang="en-GB" sz="9600" dirty="0" err="1">
                <a:ea typeface="Calibri" panose="020F0502020204030204" pitchFamily="34" charset="0"/>
                <a:cs typeface="Calibri" panose="020F0502020204030204" pitchFamily="34" charset="0"/>
              </a:rPr>
              <a:t>Gray</a:t>
            </a:r>
            <a:r>
              <a:rPr lang="en-GB" sz="9600" dirty="0">
                <a:ea typeface="Calibri" panose="020F0502020204030204" pitchFamily="34" charset="0"/>
                <a:cs typeface="Calibri" panose="020F0502020204030204" pitchFamily="34" charset="0"/>
              </a:rPr>
              <a:t>, P., 2013, </a:t>
            </a:r>
            <a:r>
              <a:rPr lang="en-GB" sz="9600" i="1" dirty="0"/>
              <a:t>Free to Learn: Why Unleashing the Instinct to Play Will Make Our Children Happier, More Self-Reliant, and Better Students for Life. </a:t>
            </a:r>
            <a:r>
              <a:rPr lang="en-GB" sz="9600" dirty="0"/>
              <a:t>Basic Books.</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4587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4C2371-F94F-4233-9EDB-101A9ADA9C72}"/>
              </a:ext>
            </a:extLst>
          </p:cNvPr>
          <p:cNvSpPr>
            <a:spLocks noGrp="1"/>
          </p:cNvSpPr>
          <p:nvPr>
            <p:ph type="ctrTitle"/>
          </p:nvPr>
        </p:nvSpPr>
        <p:spPr>
          <a:xfrm>
            <a:off x="1524000" y="1448972"/>
            <a:ext cx="9144000" cy="2110154"/>
          </a:xfrm>
        </p:spPr>
        <p:txBody>
          <a:bodyPr>
            <a:normAutofit fontScale="90000"/>
          </a:bodyPr>
          <a:lstStyle/>
          <a:p>
            <a:r>
              <a:rPr lang="en-GB" sz="5000" dirty="0"/>
              <a:t>Or …</a:t>
            </a:r>
            <a:br>
              <a:rPr lang="en-GB" sz="5000" dirty="0"/>
            </a:br>
            <a:r>
              <a:rPr lang="en-GB" sz="5000" b="1" i="1" dirty="0"/>
              <a:t>Why a kindergarten stage is important for our children’s health</a:t>
            </a:r>
            <a:endParaRPr lang="en-US" sz="5000" b="1" i="1" dirty="0"/>
          </a:p>
        </p:txBody>
      </p:sp>
      <p:sp>
        <p:nvSpPr>
          <p:cNvPr id="3" name="Subtitle 2">
            <a:extLst>
              <a:ext uri="{FF2B5EF4-FFF2-40B4-BE49-F238E27FC236}">
                <a16:creationId xmlns:a16="http://schemas.microsoft.com/office/drawing/2014/main" id="{8658F718-3975-4B90-A19B-679A8055C1FD}"/>
              </a:ext>
            </a:extLst>
          </p:cNvPr>
          <p:cNvSpPr>
            <a:spLocks noGrp="1"/>
          </p:cNvSpPr>
          <p:nvPr>
            <p:ph type="subTitle" idx="1"/>
          </p:nvPr>
        </p:nvSpPr>
        <p:spPr>
          <a:xfrm>
            <a:off x="1524000" y="3298875"/>
            <a:ext cx="9144000" cy="2110154"/>
          </a:xfrm>
        </p:spPr>
        <p:txBody>
          <a:bodyPr>
            <a:noAutofit/>
          </a:bodyPr>
          <a:lstStyle/>
          <a:p>
            <a:endParaRPr lang="en-GB" sz="2800" dirty="0"/>
          </a:p>
          <a:p>
            <a:r>
              <a:rPr lang="en-GB" sz="2800" dirty="0"/>
              <a:t>‘The desire for playful activities is universal, and in the human species it transcends age.’</a:t>
            </a:r>
          </a:p>
          <a:p>
            <a:r>
              <a:rPr lang="en-GB" sz="2800" dirty="0"/>
              <a:t>(Moya 2014)</a:t>
            </a:r>
            <a:endParaRPr lang="en-US" sz="2800" dirty="0"/>
          </a:p>
        </p:txBody>
      </p:sp>
    </p:spTree>
    <p:extLst>
      <p:ext uri="{BB962C8B-B14F-4D97-AF65-F5344CB8AC3E}">
        <p14:creationId xmlns:p14="http://schemas.microsoft.com/office/powerpoint/2010/main" val="172961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23C3-D2C7-4D3A-B906-9BAC55D86687}"/>
              </a:ext>
            </a:extLst>
          </p:cNvPr>
          <p:cNvSpPr>
            <a:spLocks noGrp="1"/>
          </p:cNvSpPr>
          <p:nvPr>
            <p:ph type="title"/>
          </p:nvPr>
        </p:nvSpPr>
        <p:spPr>
          <a:xfrm>
            <a:off x="838200" y="365126"/>
            <a:ext cx="10515600" cy="774358"/>
          </a:xfrm>
        </p:spPr>
        <p:txBody>
          <a:bodyPr>
            <a:normAutofit/>
          </a:bodyPr>
          <a:lstStyle/>
          <a:p>
            <a:r>
              <a:rPr lang="en-GB" sz="3600" b="1" dirty="0"/>
              <a:t>References Cont.</a:t>
            </a:r>
            <a:endParaRPr lang="en-US" sz="3600" b="1" dirty="0"/>
          </a:p>
        </p:txBody>
      </p:sp>
      <p:sp>
        <p:nvSpPr>
          <p:cNvPr id="3" name="Content Placeholder 2">
            <a:extLst>
              <a:ext uri="{FF2B5EF4-FFF2-40B4-BE49-F238E27FC236}">
                <a16:creationId xmlns:a16="http://schemas.microsoft.com/office/drawing/2014/main" id="{AC6C404C-3B1B-4588-8289-E9711205593C}"/>
              </a:ext>
            </a:extLst>
          </p:cNvPr>
          <p:cNvSpPr>
            <a:spLocks noGrp="1"/>
          </p:cNvSpPr>
          <p:nvPr>
            <p:ph idx="1"/>
          </p:nvPr>
        </p:nvSpPr>
        <p:spPr>
          <a:xfrm>
            <a:off x="838200" y="604911"/>
            <a:ext cx="10515600" cy="5572052"/>
          </a:xfrm>
        </p:spPr>
        <p:txBody>
          <a:bodyPr>
            <a:normAutofit fontScale="77500" lnSpcReduction="20000"/>
          </a:bodyPr>
          <a:lstStyle/>
          <a:p>
            <a:pPr marL="0" lvl="0" indent="0">
              <a:lnSpc>
                <a:spcPct val="107000"/>
              </a:lnSpc>
              <a:spcAft>
                <a:spcPts val="800"/>
              </a:spcAft>
              <a:buNone/>
            </a:pPr>
            <a:endParaRPr lang="en-GB"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Meier, R., 2013, </a:t>
            </a:r>
            <a:r>
              <a:rPr lang="en-GB" i="1" dirty="0">
                <a:latin typeface="Calibri" panose="020F0502020204030204" pitchFamily="34" charset="0"/>
                <a:ea typeface="Calibri" panose="020F0502020204030204" pitchFamily="34" charset="0"/>
                <a:cs typeface="Times New Roman" panose="02020603050405020304" pitchFamily="18" charset="0"/>
              </a:rPr>
              <a:t>Relationships:  the missing link in public health.</a:t>
            </a:r>
            <a:r>
              <a:rPr lang="en-GB" dirty="0">
                <a:latin typeface="Calibri" panose="020F0502020204030204" pitchFamily="34" charset="0"/>
                <a:ea typeface="Calibri" panose="020F0502020204030204" pitchFamily="34" charset="0"/>
                <a:cs typeface="Times New Roman" panose="02020603050405020304" pitchFamily="18" charset="0"/>
              </a:rPr>
              <a:t> London: The Relationships Alliance.</a:t>
            </a:r>
          </a:p>
          <a:p>
            <a:pPr>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Moya, M. C., 2014, </a:t>
            </a:r>
            <a:r>
              <a:rPr lang="en-GB"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Playful Thinking for Adults: Engaging the Brain Without Gadgets</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[Kindle version]</a:t>
            </a:r>
          </a:p>
          <a:p>
            <a:pPr lvl="0">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Owen, R., 1920, </a:t>
            </a:r>
            <a:r>
              <a:rPr lang="en-GB"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Life of Robert Owen. Vol. 1</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Knopf</a:t>
            </a:r>
          </a:p>
          <a:p>
            <a:pPr lvl="0">
              <a:lnSpc>
                <a:spcPct val="107000"/>
              </a:lnSpc>
              <a:spcAft>
                <a:spcPts val="800"/>
              </a:spcAft>
            </a:pPr>
            <a:r>
              <a:rPr lang="en-GB"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Panksepp</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J., 2008, </a:t>
            </a:r>
            <a:r>
              <a:rPr lang="en-GB"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Play, ADHD and the Construction of the Social Brain.</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American Journal of Play</a:t>
            </a:r>
          </a:p>
          <a:p>
            <a:pPr lvl="0">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Perry, B., Hogan, l. and Marlin, S. (2000)</a:t>
            </a:r>
            <a:r>
              <a:rPr lang="en-GB"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Curiosity, Pleasure and Play: A Neurodevelopmental Perspective</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HAAEYE Advocate, August 2000: 9-12. </a:t>
            </a:r>
          </a:p>
          <a:p>
            <a:pPr lvl="0">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Robinson, J., 2017, </a:t>
            </a:r>
            <a:r>
              <a:rPr lang="en-GB"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Key to Happiness: A Taboo for Adults?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Available online. HTTP: &lt;https://www.huffingtonpost.com/joe-robinson/why-is-the-key-source-of-_b_809719.html&gt; (accessed 7 February 2018).</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5657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FE787B3-F310-4BFF-9310-D6281D0D6259}"/>
              </a:ext>
            </a:extLst>
          </p:cNvPr>
          <p:cNvSpPr>
            <a:spLocks noGrp="1"/>
          </p:cNvSpPr>
          <p:nvPr>
            <p:ph type="title"/>
          </p:nvPr>
        </p:nvSpPr>
        <p:spPr>
          <a:xfrm>
            <a:off x="838200" y="963877"/>
            <a:ext cx="3494362" cy="4930246"/>
          </a:xfrm>
        </p:spPr>
        <p:txBody>
          <a:bodyPr vert="horz" lIns="91440" tIns="45720" rIns="91440" bIns="45720" rtlCol="0">
            <a:normAutofit/>
          </a:bodyPr>
          <a:lstStyle/>
          <a:p>
            <a:pPr algn="r"/>
            <a:r>
              <a:rPr lang="en-US" sz="2800" i="1" dirty="0">
                <a:solidFill>
                  <a:schemeClr val="accent1"/>
                </a:solidFill>
              </a:rPr>
              <a:t>Deprived of play, the child is a prisoner, shut off from all that makes life real and meaningful.’ </a:t>
            </a:r>
            <a:br>
              <a:rPr lang="en-US" sz="2800" i="1" dirty="0">
                <a:solidFill>
                  <a:schemeClr val="accent1"/>
                </a:solidFill>
              </a:rPr>
            </a:br>
            <a:br>
              <a:rPr lang="en-US" sz="2800" dirty="0">
                <a:solidFill>
                  <a:schemeClr val="accent1"/>
                </a:solidFill>
              </a:rPr>
            </a:br>
            <a:r>
              <a:rPr lang="en-US" sz="2800" dirty="0">
                <a:solidFill>
                  <a:schemeClr val="accent1"/>
                </a:solidFill>
              </a:rPr>
              <a:t>(Susan Harvey, 1972)</a:t>
            </a:r>
            <a:br>
              <a:rPr lang="en-US" sz="2800" dirty="0">
                <a:solidFill>
                  <a:schemeClr val="accent1"/>
                </a:solidFill>
              </a:rPr>
            </a:br>
            <a:br>
              <a:rPr lang="en-US" sz="2800" dirty="0">
                <a:solidFill>
                  <a:schemeClr val="accent1"/>
                </a:solidFill>
              </a:rPr>
            </a:br>
            <a:br>
              <a:rPr lang="en-US" sz="2800" dirty="0">
                <a:solidFill>
                  <a:schemeClr val="accent1"/>
                </a:solidFill>
              </a:rPr>
            </a:br>
            <a:br>
              <a:rPr lang="en-US" sz="2800" dirty="0">
                <a:solidFill>
                  <a:schemeClr val="accent1"/>
                </a:solidFill>
              </a:rPr>
            </a:br>
            <a:endParaRPr lang="en-US" sz="2800" dirty="0">
              <a:solidFill>
                <a:schemeClr val="accent1"/>
              </a:solidFill>
              <a:latin typeface="+mn-lt"/>
            </a:endParaRP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F852F3-D819-4D73-9F3C-768DF69C94B3}"/>
              </a:ext>
            </a:extLst>
          </p:cNvPr>
          <p:cNvSpPr>
            <a:spLocks noGrp="1"/>
          </p:cNvSpPr>
          <p:nvPr>
            <p:ph idx="1"/>
          </p:nvPr>
        </p:nvSpPr>
        <p:spPr>
          <a:xfrm>
            <a:off x="4976031" y="963877"/>
            <a:ext cx="6377769" cy="4930246"/>
          </a:xfrm>
        </p:spPr>
        <p:txBody>
          <a:bodyPr anchor="ctr">
            <a:normAutofit/>
          </a:bodyPr>
          <a:lstStyle/>
          <a:p>
            <a:r>
              <a:rPr lang="en-GB" sz="2000" dirty="0"/>
              <a:t>The seeds of play for health were sown by The Platt Report (1959) which highlighted the need for play for sick children to be organised under skilled supervision of suitably qualified professionals, in order to reduce the negative effects of separation of mother and child, disturbance of routine and lack of training for doctors and nurses regarding the emotional and mental needs of children. </a:t>
            </a:r>
          </a:p>
          <a:p>
            <a:r>
              <a:rPr lang="en-GB" sz="2000" dirty="0"/>
              <a:t>The subsequent setting-up of playschemes in hospitals by the Save the Children Fund was the start of a 60 year evolution which has seen play recognised as an essential component of paediatric healthcare. </a:t>
            </a:r>
          </a:p>
          <a:p>
            <a:r>
              <a:rPr lang="en-GB" sz="2000" dirty="0"/>
              <a:t>Health play specialists have moved beyond the hospital boundaries to work in schools and community settings to protect and promote children’s health and wellbeing through the medium of play.</a:t>
            </a:r>
            <a:endParaRPr lang="en-US" sz="2000" dirty="0"/>
          </a:p>
          <a:p>
            <a:endParaRPr lang="en-US" sz="1900" dirty="0"/>
          </a:p>
        </p:txBody>
      </p:sp>
    </p:spTree>
    <p:extLst>
      <p:ext uri="{BB962C8B-B14F-4D97-AF65-F5344CB8AC3E}">
        <p14:creationId xmlns:p14="http://schemas.microsoft.com/office/powerpoint/2010/main" val="12508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EA44BCD2-CD36-4EF0-BC3A-6EB7545EE460}"/>
              </a:ext>
            </a:extLst>
          </p:cNvPr>
          <p:cNvPicPr>
            <a:picLocks noChangeAspect="1"/>
          </p:cNvPicPr>
          <p:nvPr/>
        </p:nvPicPr>
        <p:blipFill rotWithShape="1">
          <a:blip r:embed="rId3"/>
          <a:srcRect t="16411" b="10773"/>
          <a:stretch/>
        </p:blipFill>
        <p:spPr>
          <a:xfrm>
            <a:off x="-1" y="10"/>
            <a:ext cx="12192000" cy="6857990"/>
          </a:xfrm>
          <a:prstGeom prst="rect">
            <a:avLst/>
          </a:prstGeom>
        </p:spPr>
      </p:pic>
      <p:sp>
        <p:nvSpPr>
          <p:cNvPr id="19" name="Freeform: Shape 1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F0B398-4A15-4314-9239-7E9A00E8FDFF}"/>
              </a:ext>
            </a:extLst>
          </p:cNvPr>
          <p:cNvSpPr>
            <a:spLocks noGrp="1"/>
          </p:cNvSpPr>
          <p:nvPr>
            <p:ph type="title"/>
          </p:nvPr>
        </p:nvSpPr>
        <p:spPr>
          <a:xfrm>
            <a:off x="750242" y="632990"/>
            <a:ext cx="4062643" cy="1043409"/>
          </a:xfrm>
        </p:spPr>
        <p:txBody>
          <a:bodyPr>
            <a:normAutofit/>
          </a:bodyPr>
          <a:lstStyle/>
          <a:p>
            <a:r>
              <a:rPr lang="en-GB" sz="3300" b="1" dirty="0"/>
              <a:t>‘Education’? What’s that all about then?</a:t>
            </a:r>
            <a:endParaRPr lang="en-US" sz="3300" b="1" dirty="0"/>
          </a:p>
        </p:txBody>
      </p:sp>
      <p:sp>
        <p:nvSpPr>
          <p:cNvPr id="9" name="Content Placeholder 8">
            <a:extLst>
              <a:ext uri="{FF2B5EF4-FFF2-40B4-BE49-F238E27FC236}">
                <a16:creationId xmlns:a16="http://schemas.microsoft.com/office/drawing/2014/main" id="{A8ADC084-33DA-4641-868E-BC4DBEED868F}"/>
              </a:ext>
            </a:extLst>
          </p:cNvPr>
          <p:cNvSpPr>
            <a:spLocks noGrp="1"/>
          </p:cNvSpPr>
          <p:nvPr>
            <p:ph idx="1"/>
          </p:nvPr>
        </p:nvSpPr>
        <p:spPr>
          <a:xfrm>
            <a:off x="520242" y="1774372"/>
            <a:ext cx="4062642" cy="2754086"/>
          </a:xfrm>
        </p:spPr>
        <p:txBody>
          <a:bodyPr anchor="t">
            <a:noAutofit/>
          </a:bodyPr>
          <a:lstStyle/>
          <a:p>
            <a:pPr marL="0" indent="0">
              <a:buNone/>
            </a:pPr>
            <a:r>
              <a:rPr lang="en-GB" sz="2400" i="1" dirty="0"/>
              <a:t>‘Children (rid of us) are Biologically designed to educate themselves through play and exploration! We don’t need to educate them, we need to provide the conditions to allow them to educate themselves!’</a:t>
            </a:r>
          </a:p>
          <a:p>
            <a:pPr marL="0" indent="0">
              <a:buNone/>
            </a:pPr>
            <a:r>
              <a:rPr lang="en-GB" sz="2400" dirty="0"/>
              <a:t>(Peter </a:t>
            </a:r>
            <a:r>
              <a:rPr lang="en-GB" sz="2400" dirty="0" err="1"/>
              <a:t>Gray</a:t>
            </a:r>
            <a:r>
              <a:rPr lang="en-GB" sz="2400" dirty="0"/>
              <a:t>)</a:t>
            </a:r>
            <a:endParaRPr lang="en-US" sz="2400" dirty="0"/>
          </a:p>
        </p:txBody>
      </p:sp>
    </p:spTree>
    <p:extLst>
      <p:ext uri="{BB962C8B-B14F-4D97-AF65-F5344CB8AC3E}">
        <p14:creationId xmlns:p14="http://schemas.microsoft.com/office/powerpoint/2010/main" val="208969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800FE-B3BB-4CFD-A341-4029FE20D720}"/>
              </a:ext>
            </a:extLst>
          </p:cNvPr>
          <p:cNvPicPr>
            <a:picLocks noChangeAspect="1"/>
          </p:cNvPicPr>
          <p:nvPr/>
        </p:nvPicPr>
        <p:blipFill rotWithShape="1">
          <a:blip r:embed="rId3"/>
          <a:stretch/>
        </p:blipFill>
        <p:spPr>
          <a:xfrm>
            <a:off x="640079" y="629266"/>
            <a:ext cx="3601329" cy="5882171"/>
          </a:xfrm>
          <a:prstGeom prst="rect">
            <a:avLst/>
          </a:prstGeom>
        </p:spPr>
      </p:pic>
      <p:sp>
        <p:nvSpPr>
          <p:cNvPr id="8" name="Title 7">
            <a:extLst>
              <a:ext uri="{FF2B5EF4-FFF2-40B4-BE49-F238E27FC236}">
                <a16:creationId xmlns:a16="http://schemas.microsoft.com/office/drawing/2014/main" id="{D31BDD30-86CA-4DC2-9BC9-1C5DC43FE9DF}"/>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4400" b="1" dirty="0"/>
              <a:t>Robert Owen</a:t>
            </a:r>
            <a:br>
              <a:rPr lang="en-US" sz="4400" b="1" dirty="0"/>
            </a:br>
            <a:r>
              <a:rPr lang="en-US" sz="4400" dirty="0"/>
              <a:t>Kindergarten Pioneer</a:t>
            </a:r>
          </a:p>
        </p:txBody>
      </p:sp>
      <p:sp>
        <p:nvSpPr>
          <p:cNvPr id="10" name="Text Placeholder 9">
            <a:extLst>
              <a:ext uri="{FF2B5EF4-FFF2-40B4-BE49-F238E27FC236}">
                <a16:creationId xmlns:a16="http://schemas.microsoft.com/office/drawing/2014/main" id="{5AD015A0-F46B-4A35-81AB-37222F4C74D3}"/>
              </a:ext>
            </a:extLst>
          </p:cNvPr>
          <p:cNvSpPr>
            <a:spLocks noGrp="1"/>
          </p:cNvSpPr>
          <p:nvPr>
            <p:ph type="body" sz="half" idx="2"/>
          </p:nvPr>
        </p:nvSpPr>
        <p:spPr>
          <a:xfrm>
            <a:off x="4965431" y="2438400"/>
            <a:ext cx="6586489" cy="3785419"/>
          </a:xfrm>
        </p:spPr>
        <p:txBody>
          <a:bodyPr vert="horz" lIns="91440" tIns="45720" rIns="91440" bIns="45720" rtlCol="0">
            <a:normAutofit lnSpcReduction="10000"/>
          </a:bodyPr>
          <a:lstStyle/>
          <a:p>
            <a:r>
              <a:rPr lang="en-US" sz="3200" i="1" dirty="0"/>
              <a:t>‘The children were not to be annoyed with books; but were to be taught the uses and nature or qualities of the common things around them, by familiar conversation when the children’s curiosity was excited so as to induce them to ask questions respecting them.’ </a:t>
            </a:r>
          </a:p>
          <a:p>
            <a:r>
              <a:rPr lang="en-US" sz="2400" dirty="0"/>
              <a:t>(The Life of Robert Owen. Vol.1)</a:t>
            </a:r>
          </a:p>
        </p:txBody>
      </p:sp>
    </p:spTree>
    <p:extLst>
      <p:ext uri="{BB962C8B-B14F-4D97-AF65-F5344CB8AC3E}">
        <p14:creationId xmlns:p14="http://schemas.microsoft.com/office/powerpoint/2010/main" val="278342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A8DC12-3775-4D02-B0DE-61C583153004}"/>
              </a:ext>
            </a:extLst>
          </p:cNvPr>
          <p:cNvSpPr>
            <a:spLocks noGrp="1"/>
          </p:cNvSpPr>
          <p:nvPr>
            <p:ph type="title"/>
          </p:nvPr>
        </p:nvSpPr>
        <p:spPr>
          <a:xfrm>
            <a:off x="838200" y="963877"/>
            <a:ext cx="3494362" cy="4930246"/>
          </a:xfrm>
        </p:spPr>
        <p:txBody>
          <a:bodyPr>
            <a:normAutofit/>
          </a:bodyPr>
          <a:lstStyle/>
          <a:p>
            <a:pPr algn="r"/>
            <a:r>
              <a:rPr lang="en-GB" sz="4800" dirty="0">
                <a:solidFill>
                  <a:schemeClr val="accent1"/>
                </a:solidFill>
              </a:rPr>
              <a:t>The Paradox of ‘Professional Play</a:t>
            </a:r>
            <a:r>
              <a:rPr lang="en-GB" dirty="0">
                <a:solidFill>
                  <a:schemeClr val="accent1"/>
                </a:solidFill>
              </a:rPr>
              <a:t>’</a:t>
            </a:r>
            <a:endParaRPr lang="en-US" dirty="0">
              <a:solidFill>
                <a:schemeClr val="accent1"/>
              </a:solidFill>
            </a:endParaRPr>
          </a:p>
        </p:txBody>
      </p:sp>
      <p:sp>
        <p:nvSpPr>
          <p:cNvPr id="3" name="Content Placeholder 2">
            <a:extLst>
              <a:ext uri="{FF2B5EF4-FFF2-40B4-BE49-F238E27FC236}">
                <a16:creationId xmlns:a16="http://schemas.microsoft.com/office/drawing/2014/main" id="{233BA03D-B412-4371-8592-9BD0F1D10D3B}"/>
              </a:ext>
            </a:extLst>
          </p:cNvPr>
          <p:cNvSpPr>
            <a:spLocks noGrp="1"/>
          </p:cNvSpPr>
          <p:nvPr>
            <p:ph idx="1"/>
          </p:nvPr>
        </p:nvSpPr>
        <p:spPr>
          <a:xfrm>
            <a:off x="4976031" y="963877"/>
            <a:ext cx="6377769" cy="4930246"/>
          </a:xfrm>
        </p:spPr>
        <p:txBody>
          <a:bodyPr anchor="ctr">
            <a:noAutofit/>
          </a:bodyPr>
          <a:lstStyle/>
          <a:p>
            <a:pPr marL="0" indent="0">
              <a:buNone/>
            </a:pPr>
            <a:r>
              <a:rPr lang="en-GB" sz="3200" dirty="0"/>
              <a:t>Perhaps play would be more respected if we called it something like “ self-motivated practice of life-skills,” but that would remove the </a:t>
            </a:r>
            <a:r>
              <a:rPr lang="en-GB" sz="3200" dirty="0" err="1"/>
              <a:t>lightheartedness</a:t>
            </a:r>
            <a:r>
              <a:rPr lang="en-GB" sz="3200" dirty="0"/>
              <a:t> from it and thereby reduce its effectiveness. So, we are stuck with the paradox. We must accept play’s triviality in order to realize its profundity.</a:t>
            </a:r>
          </a:p>
          <a:p>
            <a:endParaRPr lang="en-GB" sz="3200" dirty="0"/>
          </a:p>
          <a:p>
            <a:pPr marL="0" indent="0">
              <a:buNone/>
            </a:pPr>
            <a:r>
              <a:rPr lang="en-GB" sz="3200" i="1" dirty="0"/>
              <a:t>Peter </a:t>
            </a:r>
            <a:r>
              <a:rPr lang="en-GB" sz="3200" i="1" dirty="0" err="1"/>
              <a:t>Gray</a:t>
            </a:r>
            <a:r>
              <a:rPr lang="en-GB" sz="3200" i="1" dirty="0"/>
              <a:t>, Free to Learn</a:t>
            </a:r>
            <a:endParaRPr lang="en-US" sz="3200" i="1" dirty="0"/>
          </a:p>
        </p:txBody>
      </p:sp>
    </p:spTree>
    <p:extLst>
      <p:ext uri="{BB962C8B-B14F-4D97-AF65-F5344CB8AC3E}">
        <p14:creationId xmlns:p14="http://schemas.microsoft.com/office/powerpoint/2010/main" val="258107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653CB-97BE-4AB7-AB3F-087FFF1F1E7F}"/>
              </a:ext>
            </a:extLst>
          </p:cNvPr>
          <p:cNvSpPr>
            <a:spLocks noGrp="1"/>
          </p:cNvSpPr>
          <p:nvPr>
            <p:ph type="title"/>
          </p:nvPr>
        </p:nvSpPr>
        <p:spPr>
          <a:xfrm>
            <a:off x="838200" y="365125"/>
            <a:ext cx="10515600" cy="1325563"/>
          </a:xfrm>
        </p:spPr>
        <p:txBody>
          <a:bodyPr>
            <a:normAutofit/>
          </a:bodyPr>
          <a:lstStyle/>
          <a:p>
            <a:r>
              <a:rPr lang="en-GB" b="1" dirty="0">
                <a:solidFill>
                  <a:schemeClr val="bg1"/>
                </a:solidFill>
              </a:rPr>
              <a:t>WHY PLAY … ?</a:t>
            </a:r>
            <a:endParaRPr lang="en-US" b="1" dirty="0">
              <a:solidFill>
                <a:schemeClr val="bg1"/>
              </a:solidFill>
            </a:endParaRPr>
          </a:p>
        </p:txBody>
      </p:sp>
      <p:graphicFrame>
        <p:nvGraphicFramePr>
          <p:cNvPr id="12" name="Content Placeholder 2">
            <a:extLst>
              <a:ext uri="{FF2B5EF4-FFF2-40B4-BE49-F238E27FC236}">
                <a16:creationId xmlns:a16="http://schemas.microsoft.com/office/drawing/2014/main" id="{3E26FAFB-28F2-4BC0-97C1-4BAF0D956559}"/>
              </a:ext>
            </a:extLst>
          </p:cNvPr>
          <p:cNvGraphicFramePr>
            <a:graphicFrameLocks noGrp="1"/>
          </p:cNvGraphicFramePr>
          <p:nvPr>
            <p:ph idx="1"/>
            <p:extLst>
              <p:ext uri="{D42A27DB-BD31-4B8C-83A1-F6EECF244321}">
                <p14:modId xmlns:p14="http://schemas.microsoft.com/office/powerpoint/2010/main" val="3175606371"/>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7428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519EB1-B2D3-4412-9FF8-375F51C425EE}"/>
              </a:ext>
            </a:extLst>
          </p:cNvPr>
          <p:cNvSpPr>
            <a:spLocks noGrp="1"/>
          </p:cNvSpPr>
          <p:nvPr>
            <p:ph type="title"/>
          </p:nvPr>
        </p:nvSpPr>
        <p:spPr>
          <a:xfrm>
            <a:off x="838200" y="811161"/>
            <a:ext cx="3335594" cy="5403370"/>
          </a:xfrm>
        </p:spPr>
        <p:txBody>
          <a:bodyPr>
            <a:normAutofit/>
          </a:bodyPr>
          <a:lstStyle/>
          <a:p>
            <a:r>
              <a:rPr lang="en-GB">
                <a:solidFill>
                  <a:schemeClr val="bg1"/>
                </a:solidFill>
              </a:rPr>
              <a:t>What is this thing called PLAY … ?</a:t>
            </a:r>
            <a:br>
              <a:rPr lang="en-GB">
                <a:solidFill>
                  <a:schemeClr val="bg1"/>
                </a:solidFill>
              </a:rPr>
            </a:br>
            <a:endParaRPr lang="en-US">
              <a:solidFill>
                <a:schemeClr val="bg1"/>
              </a:solidFill>
            </a:endParaRPr>
          </a:p>
        </p:txBody>
      </p:sp>
      <p:graphicFrame>
        <p:nvGraphicFramePr>
          <p:cNvPr id="5" name="Content Placeholder 2">
            <a:extLst>
              <a:ext uri="{FF2B5EF4-FFF2-40B4-BE49-F238E27FC236}">
                <a16:creationId xmlns:a16="http://schemas.microsoft.com/office/drawing/2014/main" id="{4295ED1C-58E1-4B4B-BEEB-CBFA61C4EBB1}"/>
              </a:ext>
            </a:extLst>
          </p:cNvPr>
          <p:cNvGraphicFramePr>
            <a:graphicFrameLocks noGrp="1"/>
          </p:cNvGraphicFramePr>
          <p:nvPr>
            <p:ph idx="1"/>
            <p:extLst>
              <p:ext uri="{D42A27DB-BD31-4B8C-83A1-F6EECF244321}">
                <p14:modId xmlns:p14="http://schemas.microsoft.com/office/powerpoint/2010/main" val="65524026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02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43155-027C-4B36-914F-2DD1020520F3}"/>
              </a:ext>
            </a:extLst>
          </p:cNvPr>
          <p:cNvSpPr>
            <a:spLocks noGrp="1"/>
          </p:cNvSpPr>
          <p:nvPr>
            <p:ph type="title"/>
          </p:nvPr>
        </p:nvSpPr>
        <p:spPr>
          <a:xfrm>
            <a:off x="838200" y="963877"/>
            <a:ext cx="3494362" cy="4930246"/>
          </a:xfrm>
        </p:spPr>
        <p:txBody>
          <a:bodyPr>
            <a:normAutofit/>
          </a:bodyPr>
          <a:lstStyle/>
          <a:p>
            <a:pPr algn="r"/>
            <a:r>
              <a:rPr lang="en-GB" dirty="0">
                <a:solidFill>
                  <a:schemeClr val="accent1"/>
                </a:solidFill>
              </a:rPr>
              <a:t>PLAY is ….. </a:t>
            </a:r>
            <a:br>
              <a:rPr lang="en-GB" dirty="0">
                <a:solidFill>
                  <a:schemeClr val="accent1"/>
                </a:solidFill>
              </a:rPr>
            </a:br>
            <a:r>
              <a:rPr lang="en-GB" dirty="0">
                <a:solidFill>
                  <a:schemeClr val="accent1"/>
                </a:solidFill>
              </a:rPr>
              <a:t>PHYSICAL ACTIVITY</a:t>
            </a:r>
            <a:endParaRPr lang="en-US" dirty="0">
              <a:solidFill>
                <a:schemeClr val="accent1"/>
              </a:solidFill>
            </a:endParaRPr>
          </a:p>
        </p:txBody>
      </p:sp>
      <p:cxnSp>
        <p:nvCxnSpPr>
          <p:cNvPr id="26" name="Straight Connector 2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BB152-EBC7-4683-BBAF-21D090BB70C3}"/>
              </a:ext>
            </a:extLst>
          </p:cNvPr>
          <p:cNvSpPr>
            <a:spLocks noGrp="1"/>
          </p:cNvSpPr>
          <p:nvPr>
            <p:ph idx="1"/>
          </p:nvPr>
        </p:nvSpPr>
        <p:spPr>
          <a:xfrm>
            <a:off x="4976031" y="963877"/>
            <a:ext cx="6377769" cy="4930246"/>
          </a:xfrm>
        </p:spPr>
        <p:txBody>
          <a:bodyPr anchor="ctr">
            <a:normAutofit/>
          </a:bodyPr>
          <a:lstStyle/>
          <a:p>
            <a:pPr marL="0" indent="0">
              <a:buNone/>
            </a:pPr>
            <a:r>
              <a:rPr lang="en-GB" dirty="0"/>
              <a:t>WHO recognises the need to promote physical activity across the age range to improve rates of so-called ‘modern mortality’ conditions: coronary heart disease, high blood pressure, stroke, type 2 diabetes, metabolic syndrome, colon and breast cancer and depression.</a:t>
            </a:r>
          </a:p>
          <a:p>
            <a:pPr marL="0" indent="0">
              <a:buNone/>
            </a:pPr>
            <a:r>
              <a:rPr lang="en-GB" dirty="0"/>
              <a:t>P</a:t>
            </a:r>
            <a:r>
              <a:rPr lang="en-US" dirty="0"/>
              <a:t>LAY is specifically mentioned as one of the ways in which adults can be more physically active.</a:t>
            </a:r>
          </a:p>
          <a:p>
            <a:pPr marL="0" indent="0">
              <a:buNone/>
            </a:pPr>
            <a:endParaRPr lang="en-GB" sz="2400" dirty="0"/>
          </a:p>
        </p:txBody>
      </p:sp>
    </p:spTree>
    <p:extLst>
      <p:ext uri="{BB962C8B-B14F-4D97-AF65-F5344CB8AC3E}">
        <p14:creationId xmlns:p14="http://schemas.microsoft.com/office/powerpoint/2010/main" val="1157059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3089</Words>
  <Application>Microsoft Office PowerPoint</Application>
  <PresentationFormat>Widescreen</PresentationFormat>
  <Paragraphs>152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Play for Health: A Journey Through Life  Julia Whitaker, Health Play Specialist </vt:lpstr>
      <vt:lpstr>Or … Why a kindergarten stage is important for our children’s health</vt:lpstr>
      <vt:lpstr>Deprived of play, the child is a prisoner, shut off from all that makes life real and meaningful.’   (Susan Harvey, 1972)    </vt:lpstr>
      <vt:lpstr>‘Education’? What’s that all about then?</vt:lpstr>
      <vt:lpstr>Robert Owen Kindergarten Pioneer</vt:lpstr>
      <vt:lpstr>The Paradox of ‘Professional Play’</vt:lpstr>
      <vt:lpstr>WHY PLAY … ?</vt:lpstr>
      <vt:lpstr>What is this thing called PLAY … ? </vt:lpstr>
      <vt:lpstr>PLAY is …..  PHYSICAL ACTIVITY</vt:lpstr>
      <vt:lpstr>PLAY is … MENTAL CAPITAL </vt:lpstr>
      <vt:lpstr>PowerPoint Presentation</vt:lpstr>
      <vt:lpstr>PLAY is …… WELLBEING </vt:lpstr>
      <vt:lpstr>PLAY creates … EMPATHY</vt:lpstr>
      <vt:lpstr>PLAY builds ADAPTIVE RESILIENCE</vt:lpstr>
      <vt:lpstr>PLAY is …… A UNIVERSAL RIGHT</vt:lpstr>
      <vt:lpstr>The future foretold …?</vt:lpstr>
      <vt:lpstr>The Play Journey … from cradle to grave: The difference between life  - and a life worth living.</vt:lpstr>
      <vt:lpstr>Thank-you Upstart! Julia Whitaker, Health Play Specialist: juliafreya@btinternet.com</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for Health A Journey for Life</dc:title>
  <dc:creator>Julia Whitaker</dc:creator>
  <cp:lastModifiedBy>Julia Whitaker</cp:lastModifiedBy>
  <cp:revision>192</cp:revision>
  <cp:lastPrinted>2018-06-23T11:31:02Z</cp:lastPrinted>
  <dcterms:created xsi:type="dcterms:W3CDTF">2018-05-10T15:18:55Z</dcterms:created>
  <dcterms:modified xsi:type="dcterms:W3CDTF">2018-06-24T06:30:25Z</dcterms:modified>
</cp:coreProperties>
</file>