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81" r:id="rId5"/>
    <p:sldId id="268" r:id="rId6"/>
    <p:sldId id="270" r:id="rId7"/>
    <p:sldId id="278" r:id="rId8"/>
    <p:sldId id="279" r:id="rId9"/>
    <p:sldId id="277" r:id="rId10"/>
    <p:sldId id="280" r:id="rId11"/>
    <p:sldId id="285" r:id="rId12"/>
    <p:sldId id="273" r:id="rId13"/>
    <p:sldId id="282" r:id="rId14"/>
    <p:sldId id="274" r:id="rId15"/>
    <p:sldId id="286" r:id="rId16"/>
    <p:sldId id="283" r:id="rId17"/>
    <p:sldId id="290" r:id="rId18"/>
    <p:sldId id="287" r:id="rId19"/>
    <p:sldId id="28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D76A-D90D-413C-AFA6-34E5BCF81C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B50E-DB27-4486-A2FC-963083D18B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04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D76A-D90D-413C-AFA6-34E5BCF81C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B50E-DB27-4486-A2FC-963083D18B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29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D76A-D90D-413C-AFA6-34E5BCF81C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B50E-DB27-4486-A2FC-963083D18B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342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D76A-D90D-413C-AFA6-34E5BCF81C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B50E-DB27-4486-A2FC-963083D18B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79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D76A-D90D-413C-AFA6-34E5BCF81C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B50E-DB27-4486-A2FC-963083D18B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79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D76A-D90D-413C-AFA6-34E5BCF81C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B50E-DB27-4486-A2FC-963083D18B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74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D76A-D90D-413C-AFA6-34E5BCF81C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B50E-DB27-4486-A2FC-963083D18B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15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D76A-D90D-413C-AFA6-34E5BCF81C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B50E-DB27-4486-A2FC-963083D18B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20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D76A-D90D-413C-AFA6-34E5BCF81C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B50E-DB27-4486-A2FC-963083D18B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26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D76A-D90D-413C-AFA6-34E5BCF81C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B50E-DB27-4486-A2FC-963083D18B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94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D76A-D90D-413C-AFA6-34E5BCF81C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B50E-DB27-4486-A2FC-963083D18B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445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2D76A-D90D-413C-AFA6-34E5BCF81C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EB50E-DB27-4486-A2FC-963083D18B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79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info@playscotland.org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4"/>
            <a:ext cx="4051176" cy="2653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56120" y="548680"/>
            <a:ext cx="81515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660066"/>
                </a:solidFill>
                <a:latin typeface="Britannic Bold" panose="020B0903060703020204" pitchFamily="34" charset="0"/>
              </a:rPr>
              <a:t>NPF4 and Early Childhood</a:t>
            </a:r>
            <a:endParaRPr lang="en-GB" sz="5400" dirty="0">
              <a:solidFill>
                <a:srgbClr val="660066"/>
              </a:solidFill>
              <a:latin typeface="Britannic Bold" panose="020B09030607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0232"/>
            <a:ext cx="3384376" cy="507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9"/>
          <a:stretch/>
        </p:blipFill>
        <p:spPr>
          <a:xfrm>
            <a:off x="265330" y="404664"/>
            <a:ext cx="3007710" cy="208823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863545" y="1268761"/>
            <a:ext cx="6280455" cy="5102892"/>
          </a:xfrm>
          <a:prstGeom prst="cloudCallout">
            <a:avLst>
              <a:gd name="adj1" fmla="val -58720"/>
              <a:gd name="adj2" fmla="val -542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The PSA goes into an Evidence Report, 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w</a:t>
            </a:r>
            <a:r>
              <a:rPr lang="en-GB" sz="2400" dirty="0" smtClean="0">
                <a:solidFill>
                  <a:schemeClr val="tx1"/>
                </a:solidFill>
              </a:rPr>
              <a:t>hich goes into the LDP…</a:t>
            </a:r>
          </a:p>
          <a:p>
            <a:pPr algn="ctr"/>
            <a:endParaRPr lang="en-GB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a</a:t>
            </a:r>
            <a:r>
              <a:rPr lang="en-GB" sz="2400" dirty="0" smtClean="0">
                <a:solidFill>
                  <a:schemeClr val="tx1"/>
                </a:solidFill>
              </a:rPr>
              <a:t>nd there is a </a:t>
            </a:r>
            <a:r>
              <a:rPr lang="en-GB" sz="2400" b="1" dirty="0" smtClean="0">
                <a:solidFill>
                  <a:srgbClr val="FF0000"/>
                </a:solidFill>
              </a:rPr>
              <a:t>statutory duty </a:t>
            </a:r>
            <a:r>
              <a:rPr lang="en-GB" sz="2400" dirty="0" smtClean="0">
                <a:solidFill>
                  <a:schemeClr val="tx1"/>
                </a:solidFill>
              </a:rPr>
              <a:t>on the LA to take full account of the Evidence Report!</a:t>
            </a:r>
          </a:p>
          <a:p>
            <a:pPr algn="ctr"/>
            <a:endParaRPr lang="en-GB" sz="2400" dirty="0" smtClean="0">
              <a:solidFill>
                <a:schemeClr val="tx1"/>
              </a:solidFill>
            </a:endParaRPr>
          </a:p>
          <a:p>
            <a:pPr algn="ctr"/>
            <a:r>
              <a:rPr lang="en-GB" sz="3600" b="1" dirty="0" smtClean="0">
                <a:solidFill>
                  <a:srgbClr val="FF0000"/>
                </a:solidFill>
              </a:rPr>
              <a:t>   BRILLIANT!!!!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5589240"/>
            <a:ext cx="3725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PSA = Play Sufficiency Assessment</a:t>
            </a:r>
          </a:p>
          <a:p>
            <a:r>
              <a:rPr lang="en-GB" sz="2000" dirty="0" smtClean="0"/>
              <a:t>LDP = Local Development Plan</a:t>
            </a:r>
          </a:p>
          <a:p>
            <a:r>
              <a:rPr lang="en-GB" sz="2000" dirty="0" smtClean="0"/>
              <a:t>LA = Local Authority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7380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20688"/>
            <a:ext cx="3703641" cy="5479255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51520" y="620688"/>
            <a:ext cx="3933048" cy="5832648"/>
          </a:xfrm>
          <a:prstGeom prst="cloudCallout">
            <a:avLst>
              <a:gd name="adj1" fmla="val 86975"/>
              <a:gd name="adj2" fmla="val -402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The PSA provides the evidence. 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W</a:t>
            </a:r>
            <a:r>
              <a:rPr lang="en-GB" sz="2400" dirty="0" smtClean="0">
                <a:solidFill>
                  <a:schemeClr val="tx1"/>
                </a:solidFill>
              </a:rPr>
              <a:t>hy aren’t children in Scotland getting enough play?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And why isn’t the play good enough yet?  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7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2" y="620688"/>
            <a:ext cx="3766475" cy="5679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5" t="7046" r="12195" b="17527"/>
          <a:stretch/>
        </p:blipFill>
        <p:spPr>
          <a:xfrm>
            <a:off x="4558018" y="764704"/>
            <a:ext cx="1302960" cy="1357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1" y="2780245"/>
            <a:ext cx="1183589" cy="1360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0"/>
          <a:stretch/>
        </p:blipFill>
        <p:spPr>
          <a:xfrm>
            <a:off x="4608309" y="4581128"/>
            <a:ext cx="1231281" cy="1368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1021" y="843459"/>
            <a:ext cx="2499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Relationships, </a:t>
            </a:r>
          </a:p>
          <a:p>
            <a:r>
              <a:rPr lang="en-GB" sz="2400" dirty="0" smtClean="0"/>
              <a:t>play and learning</a:t>
            </a:r>
          </a:p>
          <a:p>
            <a:r>
              <a:rPr lang="en-GB" sz="2400" dirty="0"/>
              <a:t>i</a:t>
            </a:r>
            <a:r>
              <a:rPr lang="en-GB" sz="2400" dirty="0" smtClean="0"/>
              <a:t>n Scottish identity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51020" y="2860124"/>
            <a:ext cx="2000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Play is a very</a:t>
            </a:r>
          </a:p>
          <a:p>
            <a:r>
              <a:rPr lang="en-GB" sz="2400" dirty="0"/>
              <a:t>m</a:t>
            </a:r>
            <a:r>
              <a:rPr lang="en-GB" sz="2400" dirty="0" smtClean="0"/>
              <a:t>isused adult </a:t>
            </a:r>
          </a:p>
          <a:p>
            <a:r>
              <a:rPr lang="en-GB" sz="2400" dirty="0" smtClean="0"/>
              <a:t>word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74479" y="4653136"/>
            <a:ext cx="2400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The myth of </a:t>
            </a:r>
          </a:p>
          <a:p>
            <a:r>
              <a:rPr lang="en-GB" sz="2400" dirty="0"/>
              <a:t>e</a:t>
            </a:r>
            <a:r>
              <a:rPr lang="en-GB" sz="2400" dirty="0" smtClean="0"/>
              <a:t>arly acceleration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919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57864"/>
            <a:ext cx="4070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Britannic Bold" panose="020B0903060703020204" pitchFamily="34" charset="0"/>
              </a:rPr>
              <a:t>NPF4 and UNCRC</a:t>
            </a:r>
            <a:endParaRPr lang="en-GB" sz="4000" dirty="0">
              <a:latin typeface="Britannic Bold" panose="020B09030607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" y="3336883"/>
            <a:ext cx="9144000" cy="353003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93873" y="188640"/>
            <a:ext cx="4513672" cy="3024336"/>
          </a:xfrm>
          <a:prstGeom prst="wedgeRoundRectCallout">
            <a:avLst>
              <a:gd name="adj1" fmla="val -39876"/>
              <a:gd name="adj2" fmla="val 115713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We need to make sure that the voices of children and young people are heard.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72675"/>
            <a:ext cx="1192269" cy="1400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8272" y="1488254"/>
            <a:ext cx="25115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Children’s rights</a:t>
            </a:r>
          </a:p>
          <a:p>
            <a:pPr algn="ctr"/>
            <a:r>
              <a:rPr lang="en-GB" sz="2400" dirty="0"/>
              <a:t>a</a:t>
            </a:r>
            <a:r>
              <a:rPr lang="en-GB" sz="2400" dirty="0" smtClean="0"/>
              <a:t>nd the move</a:t>
            </a:r>
          </a:p>
          <a:p>
            <a:pPr algn="ctr"/>
            <a:r>
              <a:rPr lang="en-GB" sz="2400" dirty="0"/>
              <a:t>t</a:t>
            </a:r>
            <a:r>
              <a:rPr lang="en-GB" sz="2400" dirty="0" smtClean="0"/>
              <a:t>owards a </a:t>
            </a:r>
          </a:p>
          <a:p>
            <a:pPr algn="ctr"/>
            <a:r>
              <a:rPr lang="en-GB" sz="2400" dirty="0"/>
              <a:t>k</a:t>
            </a:r>
            <a:r>
              <a:rPr lang="en-GB" sz="2400" dirty="0" smtClean="0"/>
              <a:t>indergarten stage</a:t>
            </a:r>
            <a:endParaRPr lang="en-GB" sz="2400" dirty="0"/>
          </a:p>
        </p:txBody>
      </p:sp>
      <p:sp>
        <p:nvSpPr>
          <p:cNvPr id="7" name="Oval 6"/>
          <p:cNvSpPr/>
          <p:nvPr/>
        </p:nvSpPr>
        <p:spPr>
          <a:xfrm>
            <a:off x="6876256" y="5301208"/>
            <a:ext cx="1728192" cy="14904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Article</a:t>
            </a:r>
          </a:p>
          <a:p>
            <a:pPr algn="ctr"/>
            <a:r>
              <a:rPr lang="en-GB" sz="2400" dirty="0" smtClean="0"/>
              <a:t>31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974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7008" y="4211788"/>
            <a:ext cx="454310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Local authority policy-makers need</a:t>
            </a:r>
          </a:p>
          <a:p>
            <a:r>
              <a:rPr lang="en-GB" sz="2400" dirty="0"/>
              <a:t>h</a:t>
            </a:r>
            <a:r>
              <a:rPr lang="en-GB" sz="2400" dirty="0" smtClean="0"/>
              <a:t>elp to recognise that PLAY IS THE</a:t>
            </a:r>
            <a:br>
              <a:rPr lang="en-GB" sz="2400" dirty="0" smtClean="0"/>
            </a:br>
            <a:r>
              <a:rPr lang="en-GB" sz="2400" dirty="0" smtClean="0"/>
              <a:t>WAY for the under-sevens.</a:t>
            </a:r>
          </a:p>
          <a:p>
            <a:endParaRPr lang="en-GB" sz="2400" dirty="0"/>
          </a:p>
          <a:p>
            <a:r>
              <a:rPr lang="en-GB" sz="2400" dirty="0" smtClean="0"/>
              <a:t>NPF4 gives us a vehicle to provide </a:t>
            </a:r>
          </a:p>
          <a:p>
            <a:r>
              <a:rPr lang="en-GB" sz="2400" dirty="0"/>
              <a:t>t</a:t>
            </a:r>
            <a:r>
              <a:rPr lang="en-GB" sz="2400" dirty="0" smtClean="0"/>
              <a:t>hat help. </a:t>
            </a:r>
          </a:p>
          <a:p>
            <a:endParaRPr lang="en-GB" sz="2400" dirty="0"/>
          </a:p>
          <a:p>
            <a:r>
              <a:rPr lang="en-GB" sz="2400" dirty="0" smtClean="0"/>
              <a:t>  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74215"/>
            <a:ext cx="3168352" cy="4275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9836"/>
            <a:ext cx="4373142" cy="37887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1478" y="2996952"/>
            <a:ext cx="22183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National, 15-2-22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476672"/>
            <a:ext cx="3858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Our culture has never valued </a:t>
            </a:r>
          </a:p>
          <a:p>
            <a:r>
              <a:rPr lang="en-GB" sz="2400" dirty="0" smtClean="0"/>
              <a:t>play in the way it values </a:t>
            </a:r>
          </a:p>
          <a:p>
            <a:r>
              <a:rPr lang="en-GB" sz="2400" dirty="0" smtClean="0"/>
              <a:t>education.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347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6" y="332656"/>
            <a:ext cx="5345736" cy="2763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89" y="3429000"/>
            <a:ext cx="5569779" cy="320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973904"/>
            <a:ext cx="2941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Draw on the expertise</a:t>
            </a:r>
          </a:p>
          <a:p>
            <a:r>
              <a:rPr lang="en-GB" sz="2400" dirty="0" smtClean="0"/>
              <a:t>of the experts on play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34376" y="3933056"/>
            <a:ext cx="30977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Some great ideas on </a:t>
            </a:r>
          </a:p>
          <a:p>
            <a:r>
              <a:rPr lang="en-GB" sz="2400" dirty="0" smtClean="0"/>
              <a:t>this presentation by </a:t>
            </a:r>
          </a:p>
          <a:p>
            <a:r>
              <a:rPr lang="en-GB" sz="2400" dirty="0" smtClean="0"/>
              <a:t>Jenny Wood from APIC </a:t>
            </a:r>
          </a:p>
          <a:p>
            <a:r>
              <a:rPr lang="en-GB" sz="2400" dirty="0" smtClean="0"/>
              <a:t>(A Place In Childhood)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231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442055" cy="689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CALL TO ACTION! </a:t>
            </a:r>
          </a:p>
          <a:p>
            <a:pPr algn="ctr"/>
            <a:endParaRPr lang="en-GB" dirty="0"/>
          </a:p>
          <a:p>
            <a:pPr algn="ctr"/>
            <a:r>
              <a:rPr lang="en-GB" sz="2800" dirty="0" smtClean="0"/>
              <a:t>LDPs and NPF4 need EVIDENCE of young children’s need </a:t>
            </a:r>
          </a:p>
          <a:p>
            <a:pPr algn="ctr"/>
            <a:r>
              <a:rPr lang="en-GB" sz="2800" dirty="0" smtClean="0"/>
              <a:t>for play in their local area. </a:t>
            </a:r>
          </a:p>
          <a:p>
            <a:pPr algn="ctr"/>
            <a:r>
              <a:rPr lang="en-GB" sz="2800" dirty="0" smtClean="0"/>
              <a:t>Your children can provide that evidence. </a:t>
            </a:r>
          </a:p>
          <a:p>
            <a:pPr algn="ctr"/>
            <a:endParaRPr lang="en-GB" sz="2800" dirty="0" smtClean="0"/>
          </a:p>
          <a:p>
            <a:pPr algn="ctr"/>
            <a:r>
              <a:rPr lang="en-GB" sz="2800" dirty="0" smtClean="0"/>
              <a:t>Is </a:t>
            </a:r>
            <a:r>
              <a:rPr lang="en-GB" sz="2800" dirty="0" smtClean="0"/>
              <a:t>there sufficient </a:t>
            </a:r>
            <a:r>
              <a:rPr lang="en-GB" sz="2800" dirty="0" smtClean="0"/>
              <a:t>access/provision for </a:t>
            </a:r>
          </a:p>
          <a:p>
            <a:pPr algn="ctr"/>
            <a:r>
              <a:rPr lang="en-GB" sz="2800" b="1" dirty="0" smtClean="0"/>
              <a:t>active, social, outdoor play</a:t>
            </a:r>
          </a:p>
          <a:p>
            <a:pPr algn="ctr"/>
            <a:r>
              <a:rPr lang="en-GB" sz="2800" dirty="0" smtClean="0"/>
              <a:t>- </a:t>
            </a:r>
            <a:r>
              <a:rPr lang="en-GB" sz="2800" dirty="0" smtClean="0"/>
              <a:t>within the school grounds</a:t>
            </a:r>
          </a:p>
          <a:p>
            <a:pPr algn="ctr"/>
            <a:r>
              <a:rPr lang="en-GB" sz="2800" dirty="0"/>
              <a:t> </a:t>
            </a:r>
            <a:r>
              <a:rPr lang="en-GB" sz="2800" dirty="0" smtClean="0"/>
              <a:t>    - in their local neighbourhood? </a:t>
            </a:r>
          </a:p>
          <a:p>
            <a:pPr algn="ctr"/>
            <a:r>
              <a:rPr lang="en-GB" sz="2800" dirty="0" smtClean="0"/>
              <a:t>    How </a:t>
            </a:r>
            <a:r>
              <a:rPr lang="en-GB" sz="2800" dirty="0" smtClean="0"/>
              <a:t>could the LA make it better? </a:t>
            </a:r>
          </a:p>
          <a:p>
            <a:endParaRPr lang="en-GB" sz="2800" dirty="0"/>
          </a:p>
          <a:p>
            <a:pPr algn="ctr"/>
            <a:r>
              <a:rPr lang="en-GB" sz="2800" dirty="0" smtClean="0"/>
              <a:t>Then </a:t>
            </a:r>
            <a:r>
              <a:rPr lang="en-GB" sz="2800" b="1" dirty="0" smtClean="0"/>
              <a:t>please respond to two consultations</a:t>
            </a:r>
            <a:r>
              <a:rPr lang="en-GB" sz="2800" dirty="0" smtClean="0"/>
              <a:t>.  </a:t>
            </a:r>
            <a:endParaRPr lang="en-GB" sz="2800" dirty="0" smtClean="0"/>
          </a:p>
          <a:p>
            <a:pPr algn="ctr"/>
            <a:r>
              <a:rPr lang="en-GB" sz="2800" dirty="0" smtClean="0"/>
              <a:t>Play </a:t>
            </a:r>
            <a:r>
              <a:rPr lang="en-GB" sz="2800" dirty="0" smtClean="0"/>
              <a:t>Scotland </a:t>
            </a:r>
            <a:r>
              <a:rPr lang="en-GB" sz="2800" dirty="0" smtClean="0"/>
              <a:t>has made </a:t>
            </a:r>
            <a:r>
              <a:rPr lang="en-GB" sz="2800" dirty="0" smtClean="0"/>
              <a:t>it easy for </a:t>
            </a:r>
            <a:r>
              <a:rPr lang="en-GB" sz="2800" dirty="0" smtClean="0"/>
              <a:t>you. </a:t>
            </a:r>
          </a:p>
          <a:p>
            <a:pPr algn="ctr"/>
            <a:r>
              <a:rPr lang="en-GB" sz="2800" dirty="0" smtClean="0"/>
              <a:t>Contact them on </a:t>
            </a:r>
            <a:r>
              <a:rPr lang="en-GB" sz="2800" b="1" dirty="0" smtClean="0"/>
              <a:t>info@playscotland.org</a:t>
            </a:r>
            <a:r>
              <a:rPr lang="en-GB" sz="2800" dirty="0" smtClean="0"/>
              <a:t> </a:t>
            </a:r>
            <a:endParaRPr lang="en-GB" sz="2800" dirty="0" smtClean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14502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2376264" cy="3762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52" y="2560244"/>
            <a:ext cx="5411011" cy="3807749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337452" y="305073"/>
            <a:ext cx="5266996" cy="1836784"/>
          </a:xfrm>
          <a:prstGeom prst="cloudCallout">
            <a:avLst>
              <a:gd name="adj1" fmla="val -73957"/>
              <a:gd name="adj2" fmla="val -1516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They’ll send you two presents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(I love presents!)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100" y="4365104"/>
            <a:ext cx="19811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 smtClean="0"/>
              <a:t>Info pack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Pro forma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5536996"/>
            <a:ext cx="2979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Could you also send it </a:t>
            </a:r>
          </a:p>
          <a:p>
            <a:r>
              <a:rPr lang="en-GB" sz="2400" dirty="0"/>
              <a:t>t</a:t>
            </a:r>
            <a:r>
              <a:rPr lang="en-GB" sz="2400" dirty="0" smtClean="0"/>
              <a:t>o your MSP?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21898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0432"/>
            <a:ext cx="2982118" cy="1730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7499" y="2116965"/>
            <a:ext cx="5213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Consultation on NPF4 closes on 31-3-22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3253"/>
            <a:ext cx="4224879" cy="1625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1048"/>
            <a:ext cx="2694087" cy="286398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211960" y="3861048"/>
            <a:ext cx="4248472" cy="2863984"/>
          </a:xfrm>
          <a:prstGeom prst="cloudCallout">
            <a:avLst>
              <a:gd name="adj1" fmla="val -84541"/>
              <a:gd name="adj2" fmla="val -243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PLEEEEEASE HELP!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2670624"/>
            <a:ext cx="6000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      Contact </a:t>
            </a:r>
            <a:r>
              <a:rPr lang="en-GB" sz="2800" dirty="0" smtClean="0">
                <a:hlinkClick r:id="rId5"/>
              </a:rPr>
              <a:t>info@playscotland.org</a:t>
            </a:r>
            <a:r>
              <a:rPr lang="en-GB" sz="2800" dirty="0" smtClean="0"/>
              <a:t> </a:t>
            </a:r>
          </a:p>
          <a:p>
            <a:r>
              <a:rPr lang="en-GB" sz="2800" dirty="0" smtClean="0"/>
              <a:t>for an information pack on how to do it.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4633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08720"/>
            <a:ext cx="4578363" cy="525421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07504" y="980728"/>
            <a:ext cx="4680520" cy="3708992"/>
          </a:xfrm>
          <a:prstGeom prst="cloudCallout">
            <a:avLst>
              <a:gd name="adj1" fmla="val 82421"/>
              <a:gd name="adj2" fmla="val 306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THANK YOU…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a</a:t>
            </a:r>
            <a:r>
              <a:rPr lang="en-GB" sz="2800" dirty="0" smtClean="0">
                <a:solidFill>
                  <a:schemeClr val="tx1"/>
                </a:solidFill>
              </a:rPr>
              <a:t>nd good night….. 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3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r="48147" b="32458"/>
          <a:stretch/>
        </p:blipFill>
        <p:spPr>
          <a:xfrm>
            <a:off x="683568" y="188640"/>
            <a:ext cx="3374136" cy="27648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62"/>
          <a:stretch/>
        </p:blipFill>
        <p:spPr bwMode="auto">
          <a:xfrm>
            <a:off x="4499992" y="308887"/>
            <a:ext cx="3888432" cy="506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32" y="3122803"/>
            <a:ext cx="3076607" cy="327062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904191" y="4758117"/>
            <a:ext cx="4700257" cy="1869913"/>
          </a:xfrm>
          <a:prstGeom prst="cloudCallout">
            <a:avLst>
              <a:gd name="adj1" fmla="val -77138"/>
              <a:gd name="adj2" fmla="val -743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5373216"/>
            <a:ext cx="2837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I’ll be 24 in 2045…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9701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7" y="2420888"/>
            <a:ext cx="3193057" cy="250719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402799" y="2204864"/>
            <a:ext cx="3967325" cy="2088232"/>
          </a:xfrm>
          <a:prstGeom prst="cloudCallout">
            <a:avLst>
              <a:gd name="adj1" fmla="val -86060"/>
              <a:gd name="adj2" fmla="val -123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I want to PLAY!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0448"/>
            <a:ext cx="9264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What’s your vision for Scotland over the next quarter century?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1037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327244"/>
            <a:ext cx="336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Four criteria of NPF4: </a:t>
            </a: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181557" y="3014498"/>
            <a:ext cx="285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Sustainable places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081563" y="3023602"/>
            <a:ext cx="2369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Liveable places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5723384"/>
            <a:ext cx="2743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Productive places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110304" y="5723384"/>
            <a:ext cx="2701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Distinctive places</a:t>
            </a:r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2529303" cy="1782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60" y="1095574"/>
            <a:ext cx="2522044" cy="1840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56" y="3789040"/>
            <a:ext cx="2496859" cy="1735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20" y="3789040"/>
            <a:ext cx="2589701" cy="17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4" y="3303311"/>
            <a:ext cx="3636404" cy="23996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51" y="3284983"/>
            <a:ext cx="3976760" cy="23996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39267" y="5855236"/>
            <a:ext cx="3156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Play as </a:t>
            </a:r>
            <a:r>
              <a:rPr lang="en-GB" sz="2400" i="1" dirty="0" smtClean="0"/>
              <a:t>a life-enhancing </a:t>
            </a:r>
          </a:p>
          <a:p>
            <a:pPr algn="ctr"/>
            <a:r>
              <a:rPr lang="en-GB" sz="2400" i="1" dirty="0" smtClean="0"/>
              <a:t>daily experience</a:t>
            </a:r>
            <a:endParaRPr lang="en-GB" sz="2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3305" y="5875844"/>
            <a:ext cx="3914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Play as </a:t>
            </a:r>
            <a:r>
              <a:rPr lang="en-GB" sz="2400" i="1" dirty="0" smtClean="0"/>
              <a:t>an intrinsic part of </a:t>
            </a:r>
          </a:p>
          <a:p>
            <a:pPr algn="ctr"/>
            <a:r>
              <a:rPr lang="en-GB" sz="2400" i="1" dirty="0" smtClean="0"/>
              <a:t>human nature and experience</a:t>
            </a:r>
            <a:endParaRPr lang="en-GB" sz="24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7" y="548680"/>
            <a:ext cx="3193057" cy="250719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427983" y="666480"/>
            <a:ext cx="3967325" cy="2088232"/>
          </a:xfrm>
          <a:prstGeom prst="cloudCallout">
            <a:avLst>
              <a:gd name="adj1" fmla="val -86060"/>
              <a:gd name="adj2" fmla="val -123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I want to PLAY!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r="48147" b="32458"/>
          <a:stretch/>
        </p:blipFill>
        <p:spPr>
          <a:xfrm>
            <a:off x="683568" y="188640"/>
            <a:ext cx="3374136" cy="276487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2051720" y="1700808"/>
            <a:ext cx="3960440" cy="6480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4643" y="1364793"/>
            <a:ext cx="2319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</a:rPr>
              <a:t>STATUTORY</a:t>
            </a:r>
            <a:endParaRPr lang="en-GB" sz="36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84984"/>
            <a:ext cx="3636404" cy="23996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51" y="3284983"/>
            <a:ext cx="3976760" cy="23996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39267" y="5855236"/>
            <a:ext cx="3156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Play as </a:t>
            </a:r>
            <a:r>
              <a:rPr lang="en-GB" sz="2400" i="1" dirty="0" smtClean="0"/>
              <a:t>a life-enhancing </a:t>
            </a:r>
          </a:p>
          <a:p>
            <a:pPr algn="ctr"/>
            <a:r>
              <a:rPr lang="en-GB" sz="2400" i="1" dirty="0" smtClean="0"/>
              <a:t>daily experience</a:t>
            </a:r>
            <a:endParaRPr lang="en-GB" sz="2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3305" y="5875844"/>
            <a:ext cx="3914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Play as </a:t>
            </a:r>
            <a:r>
              <a:rPr lang="en-GB" sz="2400" i="1" dirty="0" smtClean="0"/>
              <a:t>an intrinsic part of </a:t>
            </a:r>
          </a:p>
          <a:p>
            <a:pPr algn="ctr"/>
            <a:r>
              <a:rPr lang="en-GB" sz="2400" i="1" dirty="0" smtClean="0"/>
              <a:t>human nature and experience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26658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4664"/>
            <a:ext cx="2629128" cy="239288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95536" y="264727"/>
            <a:ext cx="4553648" cy="2520280"/>
          </a:xfrm>
          <a:prstGeom prst="cloudCallout">
            <a:avLst>
              <a:gd name="adj1" fmla="val 81562"/>
              <a:gd name="adj2" fmla="val 1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Scotland must make sufficient access to play a </a:t>
            </a:r>
            <a:r>
              <a:rPr lang="en-GB" sz="2400" dirty="0" smtClean="0">
                <a:solidFill>
                  <a:srgbClr val="FF0000"/>
                </a:solidFill>
              </a:rPr>
              <a:t>statutory</a:t>
            </a:r>
            <a:r>
              <a:rPr lang="en-GB" sz="2400" dirty="0" smtClean="0">
                <a:solidFill>
                  <a:schemeClr val="tx1"/>
                </a:solidFill>
              </a:rPr>
              <a:t> requirement.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0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4664"/>
            <a:ext cx="2629128" cy="239288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06384" y="417288"/>
            <a:ext cx="4536504" cy="2448272"/>
          </a:xfrm>
          <a:prstGeom prst="cloudCallout">
            <a:avLst>
              <a:gd name="adj1" fmla="val 81562"/>
              <a:gd name="adj2" fmla="val 1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Scotland must make sufficient access to play a </a:t>
            </a:r>
            <a:r>
              <a:rPr lang="en-GB" sz="2400" dirty="0" smtClean="0">
                <a:solidFill>
                  <a:srgbClr val="FF0000"/>
                </a:solidFill>
              </a:rPr>
              <a:t>statutory </a:t>
            </a:r>
            <a:r>
              <a:rPr lang="en-GB" sz="2400" dirty="0" smtClean="0">
                <a:solidFill>
                  <a:schemeClr val="tx1"/>
                </a:solidFill>
              </a:rPr>
              <a:t>requirement.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77" y="3284984"/>
            <a:ext cx="3622663" cy="2952328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716016" y="3429000"/>
            <a:ext cx="3863240" cy="2664296"/>
          </a:xfrm>
          <a:prstGeom prst="cloudCallout">
            <a:avLst>
              <a:gd name="adj1" fmla="val -100125"/>
              <a:gd name="adj2" fmla="val 38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As often as possible outdoors!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05273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57" y="349672"/>
            <a:ext cx="2793695" cy="1795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48" y="384410"/>
            <a:ext cx="3240359" cy="1705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7" y="2383415"/>
            <a:ext cx="2651990" cy="41989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059833" y="2276872"/>
            <a:ext cx="6084168" cy="4032448"/>
          </a:xfrm>
          <a:prstGeom prst="cloudCallout">
            <a:avLst>
              <a:gd name="adj1" fmla="val -63475"/>
              <a:gd name="adj2" fmla="val -297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Every local authority (LA)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has its own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Local Development Plan (LDP)</a:t>
            </a:r>
          </a:p>
          <a:p>
            <a:pPr algn="ctr"/>
            <a:endParaRPr lang="en-GB" sz="2400" dirty="0" smtClean="0">
              <a:solidFill>
                <a:schemeClr val="tx1"/>
              </a:solidFill>
            </a:endParaRP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…as part of which it has to do a PLAY SUFFICIENCY ASSESSMENT (PSA)! 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9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445</Words>
  <Application>Microsoft Office PowerPoint</Application>
  <PresentationFormat>On-screen Show (4:3)</PresentationFormat>
  <Paragraphs>103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</dc:creator>
  <cp:lastModifiedBy>Sue</cp:lastModifiedBy>
  <cp:revision>53</cp:revision>
  <dcterms:created xsi:type="dcterms:W3CDTF">2022-02-21T16:12:13Z</dcterms:created>
  <dcterms:modified xsi:type="dcterms:W3CDTF">2022-03-08T14:21:09Z</dcterms:modified>
</cp:coreProperties>
</file>